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57" r:id="rId4"/>
    <p:sldId id="258" r:id="rId5"/>
    <p:sldId id="259" r:id="rId6"/>
    <p:sldId id="260" r:id="rId7"/>
    <p:sldId id="261" r:id="rId8"/>
    <p:sldId id="262" r:id="rId9"/>
    <p:sldId id="263" r:id="rId10"/>
    <p:sldId id="266" r:id="rId11"/>
    <p:sldId id="267" r:id="rId12"/>
    <p:sldId id="268" r:id="rId13"/>
    <p:sldId id="269" r:id="rId14"/>
    <p:sldId id="270" r:id="rId15"/>
    <p:sldId id="271" r:id="rId16"/>
    <p:sldId id="275" r:id="rId17"/>
    <p:sldId id="278" r:id="rId18"/>
    <p:sldId id="273" r:id="rId19"/>
    <p:sldId id="276" r:id="rId20"/>
    <p:sldId id="280" r:id="rId21"/>
    <p:sldId id="279"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4242"/>
    <a:srgbClr val="1C3D84"/>
    <a:srgbClr val="0927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59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A4F6-2EDF-42FD-A291-ED9B1E8472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470B2A-B072-44B8-B5C7-27EE6DB1BC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7AD2EA-6A4D-4CD4-9B0A-748A5A836218}"/>
              </a:ext>
            </a:extLst>
          </p:cNvPr>
          <p:cNvSpPr>
            <a:spLocks noGrp="1"/>
          </p:cNvSpPr>
          <p:nvPr>
            <p:ph type="dt" sz="half" idx="10"/>
          </p:nvPr>
        </p:nvSpPr>
        <p:spPr/>
        <p:txBody>
          <a:bodyPr/>
          <a:lstStyle/>
          <a:p>
            <a:fld id="{DB3CAAAC-820B-43FA-9427-E9E73EE97568}" type="datetimeFigureOut">
              <a:rPr lang="en-US" smtClean="0"/>
              <a:t>11/14/2024</a:t>
            </a:fld>
            <a:endParaRPr lang="en-US"/>
          </a:p>
        </p:txBody>
      </p:sp>
      <p:sp>
        <p:nvSpPr>
          <p:cNvPr id="5" name="Footer Placeholder 4">
            <a:extLst>
              <a:ext uri="{FF2B5EF4-FFF2-40B4-BE49-F238E27FC236}">
                <a16:creationId xmlns:a16="http://schemas.microsoft.com/office/drawing/2014/main" id="{DF22CE64-E0F6-4E67-9C6C-BFB831EA95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B926F-5A48-48DC-9DB6-182B477FE9BF}"/>
              </a:ext>
            </a:extLst>
          </p:cNvPr>
          <p:cNvSpPr>
            <a:spLocks noGrp="1"/>
          </p:cNvSpPr>
          <p:nvPr>
            <p:ph type="sldNum" sz="quarter" idx="12"/>
          </p:nvPr>
        </p:nvSpPr>
        <p:spPr/>
        <p:txBody>
          <a:bodyPr/>
          <a:lstStyle/>
          <a:p>
            <a:fld id="{FF5F8C71-9F25-48B0-8EC8-5D698D2A966D}" type="slidenum">
              <a:rPr lang="en-US" smtClean="0"/>
              <a:t>‹#›</a:t>
            </a:fld>
            <a:endParaRPr lang="en-US"/>
          </a:p>
        </p:txBody>
      </p:sp>
    </p:spTree>
    <p:extLst>
      <p:ext uri="{BB962C8B-B14F-4D97-AF65-F5344CB8AC3E}">
        <p14:creationId xmlns:p14="http://schemas.microsoft.com/office/powerpoint/2010/main" val="124013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38C24-69DB-4E7A-AD3C-1372596D6D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ECA14E-5114-4C3E-AE8B-74E5A2A266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60E81F-5ADD-4B16-8C88-A0015A8EBDC2}"/>
              </a:ext>
            </a:extLst>
          </p:cNvPr>
          <p:cNvSpPr>
            <a:spLocks noGrp="1"/>
          </p:cNvSpPr>
          <p:nvPr>
            <p:ph type="dt" sz="half" idx="10"/>
          </p:nvPr>
        </p:nvSpPr>
        <p:spPr/>
        <p:txBody>
          <a:bodyPr/>
          <a:lstStyle/>
          <a:p>
            <a:fld id="{DB3CAAAC-820B-43FA-9427-E9E73EE97568}" type="datetimeFigureOut">
              <a:rPr lang="en-US" smtClean="0"/>
              <a:t>11/14/2024</a:t>
            </a:fld>
            <a:endParaRPr lang="en-US"/>
          </a:p>
        </p:txBody>
      </p:sp>
      <p:sp>
        <p:nvSpPr>
          <p:cNvPr id="5" name="Footer Placeholder 4">
            <a:extLst>
              <a:ext uri="{FF2B5EF4-FFF2-40B4-BE49-F238E27FC236}">
                <a16:creationId xmlns:a16="http://schemas.microsoft.com/office/drawing/2014/main" id="{37A9A3B8-FAFE-4F27-8CCB-1FCD8084F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04B37-A28F-4FD2-A291-A63857FF9A31}"/>
              </a:ext>
            </a:extLst>
          </p:cNvPr>
          <p:cNvSpPr>
            <a:spLocks noGrp="1"/>
          </p:cNvSpPr>
          <p:nvPr>
            <p:ph type="sldNum" sz="quarter" idx="12"/>
          </p:nvPr>
        </p:nvSpPr>
        <p:spPr/>
        <p:txBody>
          <a:bodyPr/>
          <a:lstStyle/>
          <a:p>
            <a:fld id="{FF5F8C71-9F25-48B0-8EC8-5D698D2A966D}" type="slidenum">
              <a:rPr lang="en-US" smtClean="0"/>
              <a:t>‹#›</a:t>
            </a:fld>
            <a:endParaRPr lang="en-US"/>
          </a:p>
        </p:txBody>
      </p:sp>
    </p:spTree>
    <p:extLst>
      <p:ext uri="{BB962C8B-B14F-4D97-AF65-F5344CB8AC3E}">
        <p14:creationId xmlns:p14="http://schemas.microsoft.com/office/powerpoint/2010/main" val="192532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78799E-8405-41C6-9087-6B3CBFA227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8A7B13-9C1F-4935-9440-D1B66EFD78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4D1F1-12C4-4366-B50E-BA3D6A99CA7D}"/>
              </a:ext>
            </a:extLst>
          </p:cNvPr>
          <p:cNvSpPr>
            <a:spLocks noGrp="1"/>
          </p:cNvSpPr>
          <p:nvPr>
            <p:ph type="dt" sz="half" idx="10"/>
          </p:nvPr>
        </p:nvSpPr>
        <p:spPr/>
        <p:txBody>
          <a:bodyPr/>
          <a:lstStyle/>
          <a:p>
            <a:fld id="{DB3CAAAC-820B-43FA-9427-E9E73EE97568}" type="datetimeFigureOut">
              <a:rPr lang="en-US" smtClean="0"/>
              <a:t>11/14/2024</a:t>
            </a:fld>
            <a:endParaRPr lang="en-US"/>
          </a:p>
        </p:txBody>
      </p:sp>
      <p:sp>
        <p:nvSpPr>
          <p:cNvPr id="5" name="Footer Placeholder 4">
            <a:extLst>
              <a:ext uri="{FF2B5EF4-FFF2-40B4-BE49-F238E27FC236}">
                <a16:creationId xmlns:a16="http://schemas.microsoft.com/office/drawing/2014/main" id="{94E1F77B-2A91-4DA0-8952-8830971EB3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1C4128-35F2-4E9D-8907-B3B440DDD09F}"/>
              </a:ext>
            </a:extLst>
          </p:cNvPr>
          <p:cNvSpPr>
            <a:spLocks noGrp="1"/>
          </p:cNvSpPr>
          <p:nvPr>
            <p:ph type="sldNum" sz="quarter" idx="12"/>
          </p:nvPr>
        </p:nvSpPr>
        <p:spPr/>
        <p:txBody>
          <a:bodyPr/>
          <a:lstStyle/>
          <a:p>
            <a:fld id="{FF5F8C71-9F25-48B0-8EC8-5D698D2A966D}" type="slidenum">
              <a:rPr lang="en-US" smtClean="0"/>
              <a:t>‹#›</a:t>
            </a:fld>
            <a:endParaRPr lang="en-US"/>
          </a:p>
        </p:txBody>
      </p:sp>
    </p:spTree>
    <p:extLst>
      <p:ext uri="{BB962C8B-B14F-4D97-AF65-F5344CB8AC3E}">
        <p14:creationId xmlns:p14="http://schemas.microsoft.com/office/powerpoint/2010/main" val="3760619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0C33-0E1A-4B7F-BF87-01DFB89B8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D20D4-08FD-4897-8A92-8375B0F859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0B528-4395-47F7-BD7C-4F4AE551E434}"/>
              </a:ext>
            </a:extLst>
          </p:cNvPr>
          <p:cNvSpPr>
            <a:spLocks noGrp="1"/>
          </p:cNvSpPr>
          <p:nvPr>
            <p:ph type="dt" sz="half" idx="10"/>
          </p:nvPr>
        </p:nvSpPr>
        <p:spPr/>
        <p:txBody>
          <a:bodyPr/>
          <a:lstStyle/>
          <a:p>
            <a:fld id="{DB3CAAAC-820B-43FA-9427-E9E73EE97568}" type="datetimeFigureOut">
              <a:rPr lang="en-US" smtClean="0"/>
              <a:t>11/14/2024</a:t>
            </a:fld>
            <a:endParaRPr lang="en-US"/>
          </a:p>
        </p:txBody>
      </p:sp>
      <p:sp>
        <p:nvSpPr>
          <p:cNvPr id="5" name="Footer Placeholder 4">
            <a:extLst>
              <a:ext uri="{FF2B5EF4-FFF2-40B4-BE49-F238E27FC236}">
                <a16:creationId xmlns:a16="http://schemas.microsoft.com/office/drawing/2014/main" id="{E18FB20D-4A54-4230-9238-8294656EA2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9874D-526D-4C6B-A79B-3159D0809F51}"/>
              </a:ext>
            </a:extLst>
          </p:cNvPr>
          <p:cNvSpPr>
            <a:spLocks noGrp="1"/>
          </p:cNvSpPr>
          <p:nvPr>
            <p:ph type="sldNum" sz="quarter" idx="12"/>
          </p:nvPr>
        </p:nvSpPr>
        <p:spPr/>
        <p:txBody>
          <a:bodyPr/>
          <a:lstStyle/>
          <a:p>
            <a:fld id="{FF5F8C71-9F25-48B0-8EC8-5D698D2A966D}" type="slidenum">
              <a:rPr lang="en-US" smtClean="0"/>
              <a:t>‹#›</a:t>
            </a:fld>
            <a:endParaRPr lang="en-US"/>
          </a:p>
        </p:txBody>
      </p:sp>
    </p:spTree>
    <p:extLst>
      <p:ext uri="{BB962C8B-B14F-4D97-AF65-F5344CB8AC3E}">
        <p14:creationId xmlns:p14="http://schemas.microsoft.com/office/powerpoint/2010/main" val="2137869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A0C5-3436-40B1-BAFB-EEA6DA7FBE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4BE5A8-5C94-4222-B5B5-4BA73CF30F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D341AE-A983-4878-A20C-AB363F54A891}"/>
              </a:ext>
            </a:extLst>
          </p:cNvPr>
          <p:cNvSpPr>
            <a:spLocks noGrp="1"/>
          </p:cNvSpPr>
          <p:nvPr>
            <p:ph type="dt" sz="half" idx="10"/>
          </p:nvPr>
        </p:nvSpPr>
        <p:spPr/>
        <p:txBody>
          <a:bodyPr/>
          <a:lstStyle/>
          <a:p>
            <a:fld id="{DB3CAAAC-820B-43FA-9427-E9E73EE97568}" type="datetimeFigureOut">
              <a:rPr lang="en-US" smtClean="0"/>
              <a:t>11/14/2024</a:t>
            </a:fld>
            <a:endParaRPr lang="en-US"/>
          </a:p>
        </p:txBody>
      </p:sp>
      <p:sp>
        <p:nvSpPr>
          <p:cNvPr id="5" name="Footer Placeholder 4">
            <a:extLst>
              <a:ext uri="{FF2B5EF4-FFF2-40B4-BE49-F238E27FC236}">
                <a16:creationId xmlns:a16="http://schemas.microsoft.com/office/drawing/2014/main" id="{993136B0-F94C-4EDE-8A9E-2731C7975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208FA7-991B-420D-993A-EABBA0356478}"/>
              </a:ext>
            </a:extLst>
          </p:cNvPr>
          <p:cNvSpPr>
            <a:spLocks noGrp="1"/>
          </p:cNvSpPr>
          <p:nvPr>
            <p:ph type="sldNum" sz="quarter" idx="12"/>
          </p:nvPr>
        </p:nvSpPr>
        <p:spPr/>
        <p:txBody>
          <a:bodyPr/>
          <a:lstStyle/>
          <a:p>
            <a:fld id="{FF5F8C71-9F25-48B0-8EC8-5D698D2A966D}" type="slidenum">
              <a:rPr lang="en-US" smtClean="0"/>
              <a:t>‹#›</a:t>
            </a:fld>
            <a:endParaRPr lang="en-US"/>
          </a:p>
        </p:txBody>
      </p:sp>
    </p:spTree>
    <p:extLst>
      <p:ext uri="{BB962C8B-B14F-4D97-AF65-F5344CB8AC3E}">
        <p14:creationId xmlns:p14="http://schemas.microsoft.com/office/powerpoint/2010/main" val="258603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40485-DD9F-4363-B3FC-CE3DABBB05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8353D4-9D62-4822-8B7A-511F02FE56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FA790B-DE5F-40EC-92DF-25BCB391ED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7FAE6F-E999-4970-A2B7-612D83AD7C85}"/>
              </a:ext>
            </a:extLst>
          </p:cNvPr>
          <p:cNvSpPr>
            <a:spLocks noGrp="1"/>
          </p:cNvSpPr>
          <p:nvPr>
            <p:ph type="dt" sz="half" idx="10"/>
          </p:nvPr>
        </p:nvSpPr>
        <p:spPr/>
        <p:txBody>
          <a:bodyPr/>
          <a:lstStyle/>
          <a:p>
            <a:fld id="{DB3CAAAC-820B-43FA-9427-E9E73EE97568}" type="datetimeFigureOut">
              <a:rPr lang="en-US" smtClean="0"/>
              <a:t>11/14/2024</a:t>
            </a:fld>
            <a:endParaRPr lang="en-US"/>
          </a:p>
        </p:txBody>
      </p:sp>
      <p:sp>
        <p:nvSpPr>
          <p:cNvPr id="6" name="Footer Placeholder 5">
            <a:extLst>
              <a:ext uri="{FF2B5EF4-FFF2-40B4-BE49-F238E27FC236}">
                <a16:creationId xmlns:a16="http://schemas.microsoft.com/office/drawing/2014/main" id="{46B255B5-E882-4722-8F5E-9A6BACC0CC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7EE26E-804B-42CF-80F0-D04D6976B9ED}"/>
              </a:ext>
            </a:extLst>
          </p:cNvPr>
          <p:cNvSpPr>
            <a:spLocks noGrp="1"/>
          </p:cNvSpPr>
          <p:nvPr>
            <p:ph type="sldNum" sz="quarter" idx="12"/>
          </p:nvPr>
        </p:nvSpPr>
        <p:spPr/>
        <p:txBody>
          <a:bodyPr/>
          <a:lstStyle/>
          <a:p>
            <a:fld id="{FF5F8C71-9F25-48B0-8EC8-5D698D2A966D}" type="slidenum">
              <a:rPr lang="en-US" smtClean="0"/>
              <a:t>‹#›</a:t>
            </a:fld>
            <a:endParaRPr lang="en-US"/>
          </a:p>
        </p:txBody>
      </p:sp>
    </p:spTree>
    <p:extLst>
      <p:ext uri="{BB962C8B-B14F-4D97-AF65-F5344CB8AC3E}">
        <p14:creationId xmlns:p14="http://schemas.microsoft.com/office/powerpoint/2010/main" val="1502559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D3D93-CAE0-42AD-B113-0852AF3A3D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92FCEB-9F0A-41B4-BD10-9AE12EFCC2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A03CAD-A038-4562-B74E-B9179B67A3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FCF57C-C901-405A-B368-2334B44E2F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E2F459-B3BE-4800-AD04-7220816489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E139B7-6329-47EE-B225-DB2F8C8BF564}"/>
              </a:ext>
            </a:extLst>
          </p:cNvPr>
          <p:cNvSpPr>
            <a:spLocks noGrp="1"/>
          </p:cNvSpPr>
          <p:nvPr>
            <p:ph type="dt" sz="half" idx="10"/>
          </p:nvPr>
        </p:nvSpPr>
        <p:spPr/>
        <p:txBody>
          <a:bodyPr/>
          <a:lstStyle/>
          <a:p>
            <a:fld id="{DB3CAAAC-820B-43FA-9427-E9E73EE97568}" type="datetimeFigureOut">
              <a:rPr lang="en-US" smtClean="0"/>
              <a:t>11/14/2024</a:t>
            </a:fld>
            <a:endParaRPr lang="en-US"/>
          </a:p>
        </p:txBody>
      </p:sp>
      <p:sp>
        <p:nvSpPr>
          <p:cNvPr id="8" name="Footer Placeholder 7">
            <a:extLst>
              <a:ext uri="{FF2B5EF4-FFF2-40B4-BE49-F238E27FC236}">
                <a16:creationId xmlns:a16="http://schemas.microsoft.com/office/drawing/2014/main" id="{D3BA15EF-0A4E-444A-B9EB-1410F2B533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F7073A-776C-413D-8707-E3E61B3DE915}"/>
              </a:ext>
            </a:extLst>
          </p:cNvPr>
          <p:cNvSpPr>
            <a:spLocks noGrp="1"/>
          </p:cNvSpPr>
          <p:nvPr>
            <p:ph type="sldNum" sz="quarter" idx="12"/>
          </p:nvPr>
        </p:nvSpPr>
        <p:spPr/>
        <p:txBody>
          <a:bodyPr/>
          <a:lstStyle/>
          <a:p>
            <a:fld id="{FF5F8C71-9F25-48B0-8EC8-5D698D2A966D}" type="slidenum">
              <a:rPr lang="en-US" smtClean="0"/>
              <a:t>‹#›</a:t>
            </a:fld>
            <a:endParaRPr lang="en-US"/>
          </a:p>
        </p:txBody>
      </p:sp>
    </p:spTree>
    <p:extLst>
      <p:ext uri="{BB962C8B-B14F-4D97-AF65-F5344CB8AC3E}">
        <p14:creationId xmlns:p14="http://schemas.microsoft.com/office/powerpoint/2010/main" val="2846106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DE8FA-C027-4256-A5A1-3086B2C0E2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EA2044-796C-4FE9-BBF6-98F0E7DADC63}"/>
              </a:ext>
            </a:extLst>
          </p:cNvPr>
          <p:cNvSpPr>
            <a:spLocks noGrp="1"/>
          </p:cNvSpPr>
          <p:nvPr>
            <p:ph type="dt" sz="half" idx="10"/>
          </p:nvPr>
        </p:nvSpPr>
        <p:spPr/>
        <p:txBody>
          <a:bodyPr/>
          <a:lstStyle/>
          <a:p>
            <a:fld id="{DB3CAAAC-820B-43FA-9427-E9E73EE97568}" type="datetimeFigureOut">
              <a:rPr lang="en-US" smtClean="0"/>
              <a:t>11/14/2024</a:t>
            </a:fld>
            <a:endParaRPr lang="en-US"/>
          </a:p>
        </p:txBody>
      </p:sp>
      <p:sp>
        <p:nvSpPr>
          <p:cNvPr id="4" name="Footer Placeholder 3">
            <a:extLst>
              <a:ext uri="{FF2B5EF4-FFF2-40B4-BE49-F238E27FC236}">
                <a16:creationId xmlns:a16="http://schemas.microsoft.com/office/drawing/2014/main" id="{F6070FEA-C994-4308-8996-4225BAF513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08B23E-8AAE-459B-9921-5EBFBF48345E}"/>
              </a:ext>
            </a:extLst>
          </p:cNvPr>
          <p:cNvSpPr>
            <a:spLocks noGrp="1"/>
          </p:cNvSpPr>
          <p:nvPr>
            <p:ph type="sldNum" sz="quarter" idx="12"/>
          </p:nvPr>
        </p:nvSpPr>
        <p:spPr/>
        <p:txBody>
          <a:bodyPr/>
          <a:lstStyle/>
          <a:p>
            <a:fld id="{FF5F8C71-9F25-48B0-8EC8-5D698D2A966D}" type="slidenum">
              <a:rPr lang="en-US" smtClean="0"/>
              <a:t>‹#›</a:t>
            </a:fld>
            <a:endParaRPr lang="en-US"/>
          </a:p>
        </p:txBody>
      </p:sp>
    </p:spTree>
    <p:extLst>
      <p:ext uri="{BB962C8B-B14F-4D97-AF65-F5344CB8AC3E}">
        <p14:creationId xmlns:p14="http://schemas.microsoft.com/office/powerpoint/2010/main" val="3295387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4EAD71-8A96-4632-94EE-AECAAD143030}"/>
              </a:ext>
            </a:extLst>
          </p:cNvPr>
          <p:cNvSpPr>
            <a:spLocks noGrp="1"/>
          </p:cNvSpPr>
          <p:nvPr>
            <p:ph type="dt" sz="half" idx="10"/>
          </p:nvPr>
        </p:nvSpPr>
        <p:spPr/>
        <p:txBody>
          <a:bodyPr/>
          <a:lstStyle/>
          <a:p>
            <a:fld id="{DB3CAAAC-820B-43FA-9427-E9E73EE97568}" type="datetimeFigureOut">
              <a:rPr lang="en-US" smtClean="0"/>
              <a:t>11/14/2024</a:t>
            </a:fld>
            <a:endParaRPr lang="en-US"/>
          </a:p>
        </p:txBody>
      </p:sp>
      <p:sp>
        <p:nvSpPr>
          <p:cNvPr id="3" name="Footer Placeholder 2">
            <a:extLst>
              <a:ext uri="{FF2B5EF4-FFF2-40B4-BE49-F238E27FC236}">
                <a16:creationId xmlns:a16="http://schemas.microsoft.com/office/drawing/2014/main" id="{88B91ADB-8450-483F-9A21-E77820D2FE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675FCB-045E-4E6E-85FE-17E3BB3AF949}"/>
              </a:ext>
            </a:extLst>
          </p:cNvPr>
          <p:cNvSpPr>
            <a:spLocks noGrp="1"/>
          </p:cNvSpPr>
          <p:nvPr>
            <p:ph type="sldNum" sz="quarter" idx="12"/>
          </p:nvPr>
        </p:nvSpPr>
        <p:spPr/>
        <p:txBody>
          <a:bodyPr/>
          <a:lstStyle/>
          <a:p>
            <a:fld id="{FF5F8C71-9F25-48B0-8EC8-5D698D2A966D}" type="slidenum">
              <a:rPr lang="en-US" smtClean="0"/>
              <a:t>‹#›</a:t>
            </a:fld>
            <a:endParaRPr lang="en-US"/>
          </a:p>
        </p:txBody>
      </p:sp>
    </p:spTree>
    <p:extLst>
      <p:ext uri="{BB962C8B-B14F-4D97-AF65-F5344CB8AC3E}">
        <p14:creationId xmlns:p14="http://schemas.microsoft.com/office/powerpoint/2010/main" val="2392496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AFDE-72AC-42CB-9EDF-023A44053F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77144B-0487-454B-8D2D-FC73AA6161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5D1493-4A41-4C06-96AA-18B31E43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F87884-C8D4-4D42-883F-094A652BEF91}"/>
              </a:ext>
            </a:extLst>
          </p:cNvPr>
          <p:cNvSpPr>
            <a:spLocks noGrp="1"/>
          </p:cNvSpPr>
          <p:nvPr>
            <p:ph type="dt" sz="half" idx="10"/>
          </p:nvPr>
        </p:nvSpPr>
        <p:spPr/>
        <p:txBody>
          <a:bodyPr/>
          <a:lstStyle/>
          <a:p>
            <a:fld id="{DB3CAAAC-820B-43FA-9427-E9E73EE97568}" type="datetimeFigureOut">
              <a:rPr lang="en-US" smtClean="0"/>
              <a:t>11/14/2024</a:t>
            </a:fld>
            <a:endParaRPr lang="en-US"/>
          </a:p>
        </p:txBody>
      </p:sp>
      <p:sp>
        <p:nvSpPr>
          <p:cNvPr id="6" name="Footer Placeholder 5">
            <a:extLst>
              <a:ext uri="{FF2B5EF4-FFF2-40B4-BE49-F238E27FC236}">
                <a16:creationId xmlns:a16="http://schemas.microsoft.com/office/drawing/2014/main" id="{CF4AB2EE-A2DD-423F-B6FD-C3B2ABBEAE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943DB9-EB39-4727-82AC-D457B49B5E95}"/>
              </a:ext>
            </a:extLst>
          </p:cNvPr>
          <p:cNvSpPr>
            <a:spLocks noGrp="1"/>
          </p:cNvSpPr>
          <p:nvPr>
            <p:ph type="sldNum" sz="quarter" idx="12"/>
          </p:nvPr>
        </p:nvSpPr>
        <p:spPr/>
        <p:txBody>
          <a:bodyPr/>
          <a:lstStyle/>
          <a:p>
            <a:fld id="{FF5F8C71-9F25-48B0-8EC8-5D698D2A966D}" type="slidenum">
              <a:rPr lang="en-US" smtClean="0"/>
              <a:t>‹#›</a:t>
            </a:fld>
            <a:endParaRPr lang="en-US"/>
          </a:p>
        </p:txBody>
      </p:sp>
    </p:spTree>
    <p:extLst>
      <p:ext uri="{BB962C8B-B14F-4D97-AF65-F5344CB8AC3E}">
        <p14:creationId xmlns:p14="http://schemas.microsoft.com/office/powerpoint/2010/main" val="1341115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DB893-DD61-45A2-943D-89E12DE575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2D2476-E66A-4FBB-A73E-87449DDFC9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A56449-1729-43C7-A068-A398A5DC92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76DDB2-6D2F-4B10-BD2C-64940933098B}"/>
              </a:ext>
            </a:extLst>
          </p:cNvPr>
          <p:cNvSpPr>
            <a:spLocks noGrp="1"/>
          </p:cNvSpPr>
          <p:nvPr>
            <p:ph type="dt" sz="half" idx="10"/>
          </p:nvPr>
        </p:nvSpPr>
        <p:spPr/>
        <p:txBody>
          <a:bodyPr/>
          <a:lstStyle/>
          <a:p>
            <a:fld id="{DB3CAAAC-820B-43FA-9427-E9E73EE97568}" type="datetimeFigureOut">
              <a:rPr lang="en-US" smtClean="0"/>
              <a:t>11/14/2024</a:t>
            </a:fld>
            <a:endParaRPr lang="en-US"/>
          </a:p>
        </p:txBody>
      </p:sp>
      <p:sp>
        <p:nvSpPr>
          <p:cNvPr id="6" name="Footer Placeholder 5">
            <a:extLst>
              <a:ext uri="{FF2B5EF4-FFF2-40B4-BE49-F238E27FC236}">
                <a16:creationId xmlns:a16="http://schemas.microsoft.com/office/drawing/2014/main" id="{F31F3BD1-833B-4E1A-960C-EF94EA5B1B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A5B47-D570-411A-91C0-2230380B7A48}"/>
              </a:ext>
            </a:extLst>
          </p:cNvPr>
          <p:cNvSpPr>
            <a:spLocks noGrp="1"/>
          </p:cNvSpPr>
          <p:nvPr>
            <p:ph type="sldNum" sz="quarter" idx="12"/>
          </p:nvPr>
        </p:nvSpPr>
        <p:spPr/>
        <p:txBody>
          <a:bodyPr/>
          <a:lstStyle/>
          <a:p>
            <a:fld id="{FF5F8C71-9F25-48B0-8EC8-5D698D2A966D}" type="slidenum">
              <a:rPr lang="en-US" smtClean="0"/>
              <a:t>‹#›</a:t>
            </a:fld>
            <a:endParaRPr lang="en-US"/>
          </a:p>
        </p:txBody>
      </p:sp>
    </p:spTree>
    <p:extLst>
      <p:ext uri="{BB962C8B-B14F-4D97-AF65-F5344CB8AC3E}">
        <p14:creationId xmlns:p14="http://schemas.microsoft.com/office/powerpoint/2010/main" val="4265536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7EC57-6775-4C8E-99FA-0C3F4422F4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970422-3F7B-4339-A208-1B4582C78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1FB07-D2F0-45EE-AEB4-3226032A23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3CAAAC-820B-43FA-9427-E9E73EE97568}" type="datetimeFigureOut">
              <a:rPr lang="en-US" smtClean="0"/>
              <a:t>11/14/2024</a:t>
            </a:fld>
            <a:endParaRPr lang="en-US"/>
          </a:p>
        </p:txBody>
      </p:sp>
      <p:sp>
        <p:nvSpPr>
          <p:cNvPr id="5" name="Footer Placeholder 4">
            <a:extLst>
              <a:ext uri="{FF2B5EF4-FFF2-40B4-BE49-F238E27FC236}">
                <a16:creationId xmlns:a16="http://schemas.microsoft.com/office/drawing/2014/main" id="{4925A2E0-F902-43C6-A58A-051D56D7D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4916B5-27D6-4229-A3DD-3BF0AC6342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F8C71-9F25-48B0-8EC8-5D698D2A966D}" type="slidenum">
              <a:rPr lang="en-US" smtClean="0"/>
              <a:t>‹#›</a:t>
            </a:fld>
            <a:endParaRPr lang="en-US"/>
          </a:p>
        </p:txBody>
      </p:sp>
    </p:spTree>
    <p:extLst>
      <p:ext uri="{BB962C8B-B14F-4D97-AF65-F5344CB8AC3E}">
        <p14:creationId xmlns:p14="http://schemas.microsoft.com/office/powerpoint/2010/main" val="12368124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ph.umich.edu/pursuit/2020posts/why-sleep-is-so-important-to-your-health.html"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sph.umich.edu/pursuit/2020posts/why-sleep-is-so-important-to-your-health.html"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sph.umich.edu/pursuit/2020posts/why-sleep-is-so-important-to-your-health.html"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 Id="rId9"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A6706-5FB7-4C4D-977E-51318782340F}"/>
              </a:ext>
            </a:extLst>
          </p:cNvPr>
          <p:cNvSpPr>
            <a:spLocks noGrp="1"/>
          </p:cNvSpPr>
          <p:nvPr>
            <p:ph type="ctrTitle"/>
          </p:nvPr>
        </p:nvSpPr>
        <p:spPr>
          <a:xfrm>
            <a:off x="439782" y="2623548"/>
            <a:ext cx="5817327" cy="2133599"/>
          </a:xfrm>
        </p:spPr>
        <p:txBody>
          <a:bodyPr>
            <a:noAutofit/>
          </a:bodyPr>
          <a:lstStyle/>
          <a:p>
            <a:pPr algn="l"/>
            <a:r>
              <a:rPr lang="en-US" sz="4800" dirty="0">
                <a:solidFill>
                  <a:schemeClr val="bg1">
                    <a:lumMod val="85000"/>
                  </a:schemeClr>
                </a:solidFill>
                <a:latin typeface="Adobe Gothic Std B" panose="020B0800000000000000" pitchFamily="34" charset="-128"/>
                <a:ea typeface="Adobe Gothic Std B" panose="020B0800000000000000" pitchFamily="34" charset="-128"/>
              </a:rPr>
              <a:t>Analysis On University Students Sleeping Patterns</a:t>
            </a:r>
          </a:p>
        </p:txBody>
      </p:sp>
      <p:sp>
        <p:nvSpPr>
          <p:cNvPr id="15" name="Title 1">
            <a:extLst>
              <a:ext uri="{FF2B5EF4-FFF2-40B4-BE49-F238E27FC236}">
                <a16:creationId xmlns:a16="http://schemas.microsoft.com/office/drawing/2014/main" id="{7D7E31CC-92D1-417D-BA64-BD7D4DD6D9C2}"/>
              </a:ext>
            </a:extLst>
          </p:cNvPr>
          <p:cNvSpPr txBox="1">
            <a:spLocks/>
          </p:cNvSpPr>
          <p:nvPr/>
        </p:nvSpPr>
        <p:spPr>
          <a:xfrm>
            <a:off x="12161882" y="368300"/>
            <a:ext cx="5817327" cy="7312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lumMod val="85000"/>
                  </a:schemeClr>
                </a:solidFill>
                <a:latin typeface="Adobe Gothic Std B" panose="020B0800000000000000" pitchFamily="34" charset="-128"/>
                <a:ea typeface="Adobe Gothic Std B" panose="020B0800000000000000" pitchFamily="34" charset="-128"/>
              </a:rPr>
              <a:t>Why this topic?</a:t>
            </a:r>
          </a:p>
        </p:txBody>
      </p:sp>
      <p:grpSp>
        <p:nvGrpSpPr>
          <p:cNvPr id="12" name="Group 11">
            <a:extLst>
              <a:ext uri="{FF2B5EF4-FFF2-40B4-BE49-F238E27FC236}">
                <a16:creationId xmlns:a16="http://schemas.microsoft.com/office/drawing/2014/main" id="{4F7F79EF-D93B-45B4-A1E4-25559A35D171}"/>
              </a:ext>
            </a:extLst>
          </p:cNvPr>
          <p:cNvGrpSpPr/>
          <p:nvPr/>
        </p:nvGrpSpPr>
        <p:grpSpPr>
          <a:xfrm>
            <a:off x="5988805" y="256730"/>
            <a:ext cx="7552369" cy="5130971"/>
            <a:chOff x="5988805" y="256730"/>
            <a:chExt cx="7552369" cy="5130971"/>
          </a:xfr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grpSpPr>
        <p:sp>
          <p:nvSpPr>
            <p:cNvPr id="6" name="Rectangle: Rounded Corners 5">
              <a:extLst>
                <a:ext uri="{FF2B5EF4-FFF2-40B4-BE49-F238E27FC236}">
                  <a16:creationId xmlns:a16="http://schemas.microsoft.com/office/drawing/2014/main" id="{5E811C2E-32CA-420A-9EBE-1208C2B2D278}"/>
                </a:ext>
              </a:extLst>
            </p:cNvPr>
            <p:cNvSpPr/>
            <p:nvPr/>
          </p:nvSpPr>
          <p:spPr>
            <a:xfrm rot="19709965">
              <a:off x="6949182" y="873528"/>
              <a:ext cx="5960354" cy="11364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7199DFA-3223-4C58-A282-9FC681CAD1B8}"/>
                </a:ext>
              </a:extLst>
            </p:cNvPr>
            <p:cNvSpPr/>
            <p:nvPr/>
          </p:nvSpPr>
          <p:spPr>
            <a:xfrm rot="19709965">
              <a:off x="6091864" y="2400716"/>
              <a:ext cx="7280719" cy="11364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99AD39DD-ED95-4560-B4DB-8D5D7397D680}"/>
                </a:ext>
              </a:extLst>
            </p:cNvPr>
            <p:cNvSpPr/>
            <p:nvPr/>
          </p:nvSpPr>
          <p:spPr>
            <a:xfrm rot="19709965">
              <a:off x="8052876" y="3278405"/>
              <a:ext cx="5094780" cy="11364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CB885A64-97B8-4555-8E71-A6D25E249393}"/>
                </a:ext>
              </a:extLst>
            </p:cNvPr>
            <p:cNvSpPr/>
            <p:nvPr/>
          </p:nvSpPr>
          <p:spPr>
            <a:xfrm rot="19709965">
              <a:off x="5988805" y="256730"/>
              <a:ext cx="5292597" cy="11364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9F42051-CD6C-48B8-AD99-C69488E4E26D}"/>
                </a:ext>
              </a:extLst>
            </p:cNvPr>
            <p:cNvSpPr/>
            <p:nvPr/>
          </p:nvSpPr>
          <p:spPr>
            <a:xfrm rot="19709965">
              <a:off x="9323731" y="4251232"/>
              <a:ext cx="4217443" cy="11364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45091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0180CF-EA81-408A-856E-9EE7152E2157}"/>
              </a:ext>
            </a:extLst>
          </p:cNvPr>
          <p:cNvSpPr txBox="1">
            <a:spLocks/>
          </p:cNvSpPr>
          <p:nvPr/>
        </p:nvSpPr>
        <p:spPr>
          <a:xfrm>
            <a:off x="0" y="0"/>
            <a:ext cx="3193141" cy="100148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lumMod val="85000"/>
                  </a:schemeClr>
                </a:solidFill>
                <a:latin typeface="Adobe Gothic Std B" panose="020B0800000000000000" pitchFamily="34" charset="-128"/>
                <a:ea typeface="Adobe Gothic Std B" panose="020B0800000000000000" pitchFamily="34" charset="-128"/>
              </a:rPr>
              <a:t>VISUALIZATIONS OF THE DATASET</a:t>
            </a:r>
          </a:p>
        </p:txBody>
      </p:sp>
      <p:cxnSp>
        <p:nvCxnSpPr>
          <p:cNvPr id="6" name="Straight Connector 5">
            <a:extLst>
              <a:ext uri="{FF2B5EF4-FFF2-40B4-BE49-F238E27FC236}">
                <a16:creationId xmlns:a16="http://schemas.microsoft.com/office/drawing/2014/main" id="{F095C4FB-DA2B-4828-9758-E5D78380B340}"/>
              </a:ext>
            </a:extLst>
          </p:cNvPr>
          <p:cNvCxnSpPr>
            <a:cxnSpLocks/>
          </p:cNvCxnSpPr>
          <p:nvPr/>
        </p:nvCxnSpPr>
        <p:spPr>
          <a:xfrm>
            <a:off x="0" y="1204687"/>
            <a:ext cx="12468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FBEB7F6-43CD-48D9-8F20-06909D132EB2}"/>
              </a:ext>
            </a:extLst>
          </p:cNvPr>
          <p:cNvCxnSpPr>
            <a:cxnSpLocks/>
            <a:stCxn id="10" idx="2"/>
          </p:cNvCxnSpPr>
          <p:nvPr/>
        </p:nvCxnSpPr>
        <p:spPr>
          <a:xfrm flipH="1" flipV="1">
            <a:off x="14516" y="1201141"/>
            <a:ext cx="609598" cy="3542"/>
          </a:xfrm>
          <a:prstGeom prst="line">
            <a:avLst/>
          </a:prstGeom>
          <a:ln w="38100">
            <a:solidFill>
              <a:srgbClr val="92D050"/>
            </a:solidFill>
          </a:ln>
        </p:spPr>
        <p:style>
          <a:lnRef idx="1">
            <a:schemeClr val="accent6"/>
          </a:lnRef>
          <a:fillRef idx="0">
            <a:schemeClr val="accent6"/>
          </a:fillRef>
          <a:effectRef idx="0">
            <a:schemeClr val="accent6"/>
          </a:effectRef>
          <a:fontRef idx="minor">
            <a:schemeClr val="tx1"/>
          </a:fontRef>
        </p:style>
      </p:cxnSp>
      <p:sp>
        <p:nvSpPr>
          <p:cNvPr id="10" name="Oval 9">
            <a:extLst>
              <a:ext uri="{FF2B5EF4-FFF2-40B4-BE49-F238E27FC236}">
                <a16:creationId xmlns:a16="http://schemas.microsoft.com/office/drawing/2014/main" id="{983F238D-6C11-414F-8698-EEBDCFADC8D0}"/>
              </a:ext>
            </a:extLst>
          </p:cNvPr>
          <p:cNvSpPr/>
          <p:nvPr/>
        </p:nvSpPr>
        <p:spPr>
          <a:xfrm>
            <a:off x="624114" y="1103084"/>
            <a:ext cx="217714" cy="20319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B42521A-A289-4CDA-8B8B-AD91B0CF66BF}"/>
              </a:ext>
            </a:extLst>
          </p:cNvPr>
          <p:cNvSpPr/>
          <p:nvPr/>
        </p:nvSpPr>
        <p:spPr>
          <a:xfrm>
            <a:off x="3199653" y="1103084"/>
            <a:ext cx="217714" cy="203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54D68BF-9100-4AFF-8ECC-4B047F29B032}"/>
              </a:ext>
            </a:extLst>
          </p:cNvPr>
          <p:cNvSpPr/>
          <p:nvPr/>
        </p:nvSpPr>
        <p:spPr>
          <a:xfrm>
            <a:off x="5666335" y="1098794"/>
            <a:ext cx="217714" cy="203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30CE495-CDCF-41FA-A360-3088216E62D7}"/>
              </a:ext>
            </a:extLst>
          </p:cNvPr>
          <p:cNvSpPr/>
          <p:nvPr/>
        </p:nvSpPr>
        <p:spPr>
          <a:xfrm>
            <a:off x="8133017" y="1098794"/>
            <a:ext cx="217714" cy="203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33BD9F5-F027-42A4-8FCB-428ABC324B4D}"/>
              </a:ext>
            </a:extLst>
          </p:cNvPr>
          <p:cNvSpPr/>
          <p:nvPr/>
        </p:nvSpPr>
        <p:spPr>
          <a:xfrm>
            <a:off x="10708556" y="1098794"/>
            <a:ext cx="217714" cy="203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6B608BE-508C-48CC-A489-7F021F599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645" y="1792069"/>
            <a:ext cx="9192024" cy="5084074"/>
          </a:xfrm>
          <a:prstGeom prst="rect">
            <a:avLst/>
          </a:prstGeom>
        </p:spPr>
      </p:pic>
      <p:pic>
        <p:nvPicPr>
          <p:cNvPr id="19" name="Picture 18">
            <a:extLst>
              <a:ext uri="{FF2B5EF4-FFF2-40B4-BE49-F238E27FC236}">
                <a16:creationId xmlns:a16="http://schemas.microsoft.com/office/drawing/2014/main" id="{677A7D25-9AD8-4C31-8EBD-C17450BD3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9799" y="1931392"/>
            <a:ext cx="7533913" cy="4520208"/>
          </a:xfrm>
          <a:prstGeom prst="rect">
            <a:avLst/>
          </a:prstGeom>
        </p:spPr>
      </p:pic>
      <p:sp>
        <p:nvSpPr>
          <p:cNvPr id="18" name="Oval 17">
            <a:extLst>
              <a:ext uri="{FF2B5EF4-FFF2-40B4-BE49-F238E27FC236}">
                <a16:creationId xmlns:a16="http://schemas.microsoft.com/office/drawing/2014/main" id="{B4BDE04E-F1EC-4AC8-A6AD-1D7DEB739F99}"/>
              </a:ext>
            </a:extLst>
          </p:cNvPr>
          <p:cNvSpPr/>
          <p:nvPr/>
        </p:nvSpPr>
        <p:spPr>
          <a:xfrm>
            <a:off x="12468518" y="1098794"/>
            <a:ext cx="217714" cy="203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921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0180CF-EA81-408A-856E-9EE7152E2157}"/>
              </a:ext>
            </a:extLst>
          </p:cNvPr>
          <p:cNvSpPr txBox="1">
            <a:spLocks/>
          </p:cNvSpPr>
          <p:nvPr/>
        </p:nvSpPr>
        <p:spPr>
          <a:xfrm>
            <a:off x="0" y="0"/>
            <a:ext cx="3193141" cy="100148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lumMod val="85000"/>
                  </a:schemeClr>
                </a:solidFill>
                <a:latin typeface="Adobe Gothic Std B" panose="020B0800000000000000" pitchFamily="34" charset="-128"/>
                <a:ea typeface="Adobe Gothic Std B" panose="020B0800000000000000" pitchFamily="34" charset="-128"/>
              </a:rPr>
              <a:t>VISUALIZATIONS OF THE DATASET</a:t>
            </a:r>
          </a:p>
        </p:txBody>
      </p:sp>
      <p:pic>
        <p:nvPicPr>
          <p:cNvPr id="16" name="Picture 15">
            <a:extLst>
              <a:ext uri="{FF2B5EF4-FFF2-40B4-BE49-F238E27FC236}">
                <a16:creationId xmlns:a16="http://schemas.microsoft.com/office/drawing/2014/main" id="{56B608BE-508C-48CC-A489-7F021F599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7546" y="1913093"/>
            <a:ext cx="7372943" cy="4077947"/>
          </a:xfrm>
          <a:prstGeom prst="rect">
            <a:avLst/>
          </a:prstGeom>
        </p:spPr>
      </p:pic>
      <p:pic>
        <p:nvPicPr>
          <p:cNvPr id="19" name="Picture 18">
            <a:extLst>
              <a:ext uri="{FF2B5EF4-FFF2-40B4-BE49-F238E27FC236}">
                <a16:creationId xmlns:a16="http://schemas.microsoft.com/office/drawing/2014/main" id="{677A7D25-9AD8-4C31-8EBD-C17450BD3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571" y="1418989"/>
            <a:ext cx="9065298" cy="5439011"/>
          </a:xfrm>
          <a:prstGeom prst="rect">
            <a:avLst/>
          </a:prstGeom>
        </p:spPr>
      </p:pic>
      <p:pic>
        <p:nvPicPr>
          <p:cNvPr id="3" name="Picture 2">
            <a:extLst>
              <a:ext uri="{FF2B5EF4-FFF2-40B4-BE49-F238E27FC236}">
                <a16:creationId xmlns:a16="http://schemas.microsoft.com/office/drawing/2014/main" id="{8C272031-D3D2-49DB-A313-95780B6CEE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884" y="1913093"/>
            <a:ext cx="7307855" cy="4041947"/>
          </a:xfrm>
          <a:prstGeom prst="rect">
            <a:avLst/>
          </a:prstGeom>
        </p:spPr>
      </p:pic>
      <p:cxnSp>
        <p:nvCxnSpPr>
          <p:cNvPr id="24" name="Straight Connector 23">
            <a:extLst>
              <a:ext uri="{FF2B5EF4-FFF2-40B4-BE49-F238E27FC236}">
                <a16:creationId xmlns:a16="http://schemas.microsoft.com/office/drawing/2014/main" id="{5D22AE51-607D-4C6D-B6D8-E9AD0E26C6A7}"/>
              </a:ext>
            </a:extLst>
          </p:cNvPr>
          <p:cNvCxnSpPr>
            <a:cxnSpLocks/>
          </p:cNvCxnSpPr>
          <p:nvPr/>
        </p:nvCxnSpPr>
        <p:spPr>
          <a:xfrm>
            <a:off x="0" y="1204687"/>
            <a:ext cx="12468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8A762D-7AF1-4881-B8CF-C640530242F6}"/>
              </a:ext>
            </a:extLst>
          </p:cNvPr>
          <p:cNvCxnSpPr>
            <a:cxnSpLocks/>
            <a:stCxn id="27" idx="2"/>
          </p:cNvCxnSpPr>
          <p:nvPr/>
        </p:nvCxnSpPr>
        <p:spPr>
          <a:xfrm flipH="1" flipV="1">
            <a:off x="14517" y="1201141"/>
            <a:ext cx="3185136" cy="3542"/>
          </a:xfrm>
          <a:prstGeom prst="line">
            <a:avLst/>
          </a:prstGeom>
          <a:ln w="38100">
            <a:solidFill>
              <a:srgbClr val="92D050"/>
            </a:solidFill>
          </a:ln>
        </p:spPr>
        <p:style>
          <a:lnRef idx="1">
            <a:schemeClr val="accent6"/>
          </a:lnRef>
          <a:fillRef idx="0">
            <a:schemeClr val="accent6"/>
          </a:fillRef>
          <a:effectRef idx="0">
            <a:schemeClr val="accent6"/>
          </a:effectRef>
          <a:fontRef idx="minor">
            <a:schemeClr val="tx1"/>
          </a:fontRef>
        </p:style>
      </p:cxnSp>
      <p:sp>
        <p:nvSpPr>
          <p:cNvPr id="26" name="Oval 25">
            <a:extLst>
              <a:ext uri="{FF2B5EF4-FFF2-40B4-BE49-F238E27FC236}">
                <a16:creationId xmlns:a16="http://schemas.microsoft.com/office/drawing/2014/main" id="{E9049A9C-4A5A-4D2B-B83A-945ED883CD6D}"/>
              </a:ext>
            </a:extLst>
          </p:cNvPr>
          <p:cNvSpPr/>
          <p:nvPr/>
        </p:nvSpPr>
        <p:spPr>
          <a:xfrm>
            <a:off x="624114" y="1103084"/>
            <a:ext cx="217714" cy="20319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74F4AA6-622E-4281-B531-106E2E055617}"/>
              </a:ext>
            </a:extLst>
          </p:cNvPr>
          <p:cNvSpPr/>
          <p:nvPr/>
        </p:nvSpPr>
        <p:spPr>
          <a:xfrm>
            <a:off x="3199653" y="1103084"/>
            <a:ext cx="217714" cy="20319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F3C4547-019F-4826-B046-BD90D91944F8}"/>
              </a:ext>
            </a:extLst>
          </p:cNvPr>
          <p:cNvSpPr/>
          <p:nvPr/>
        </p:nvSpPr>
        <p:spPr>
          <a:xfrm>
            <a:off x="5666335" y="1098794"/>
            <a:ext cx="217714" cy="203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AC83C0B-1453-484C-905F-4316C8CBFEDD}"/>
              </a:ext>
            </a:extLst>
          </p:cNvPr>
          <p:cNvSpPr/>
          <p:nvPr/>
        </p:nvSpPr>
        <p:spPr>
          <a:xfrm>
            <a:off x="8133017" y="1098794"/>
            <a:ext cx="217714" cy="203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F4E2C74-B95B-4792-9189-CE7ABACED56B}"/>
              </a:ext>
            </a:extLst>
          </p:cNvPr>
          <p:cNvSpPr/>
          <p:nvPr/>
        </p:nvSpPr>
        <p:spPr>
          <a:xfrm>
            <a:off x="10708556" y="1098794"/>
            <a:ext cx="217714" cy="203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7CAEE17-27F9-4D73-B0BF-8AAB44DC043D}"/>
              </a:ext>
            </a:extLst>
          </p:cNvPr>
          <p:cNvSpPr/>
          <p:nvPr/>
        </p:nvSpPr>
        <p:spPr>
          <a:xfrm>
            <a:off x="12468518" y="1098794"/>
            <a:ext cx="217714" cy="203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7878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0180CF-EA81-408A-856E-9EE7152E2157}"/>
              </a:ext>
            </a:extLst>
          </p:cNvPr>
          <p:cNvSpPr txBox="1">
            <a:spLocks/>
          </p:cNvSpPr>
          <p:nvPr/>
        </p:nvSpPr>
        <p:spPr>
          <a:xfrm>
            <a:off x="0" y="0"/>
            <a:ext cx="3193141" cy="100148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lumMod val="85000"/>
                  </a:schemeClr>
                </a:solidFill>
                <a:latin typeface="Adobe Gothic Std B" panose="020B0800000000000000" pitchFamily="34" charset="-128"/>
                <a:ea typeface="Adobe Gothic Std B" panose="020B0800000000000000" pitchFamily="34" charset="-128"/>
              </a:rPr>
              <a:t>VISUALIZATIONS OF THE DATASET</a:t>
            </a:r>
          </a:p>
        </p:txBody>
      </p:sp>
      <p:pic>
        <p:nvPicPr>
          <p:cNvPr id="19" name="Picture 18">
            <a:extLst>
              <a:ext uri="{FF2B5EF4-FFF2-40B4-BE49-F238E27FC236}">
                <a16:creationId xmlns:a16="http://schemas.microsoft.com/office/drawing/2014/main" id="{677A7D25-9AD8-4C31-8EBD-C17450BD3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0919" y="1956436"/>
            <a:ext cx="7015459" cy="4209146"/>
          </a:xfrm>
          <a:prstGeom prst="rect">
            <a:avLst/>
          </a:prstGeom>
        </p:spPr>
      </p:pic>
      <p:pic>
        <p:nvPicPr>
          <p:cNvPr id="32" name="Picture 31">
            <a:extLst>
              <a:ext uri="{FF2B5EF4-FFF2-40B4-BE49-F238E27FC236}">
                <a16:creationId xmlns:a16="http://schemas.microsoft.com/office/drawing/2014/main" id="{B651DC4B-7566-4676-8775-0C4764029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427" y="2284694"/>
            <a:ext cx="6202398" cy="3470222"/>
          </a:xfrm>
          <a:prstGeom prst="rect">
            <a:avLst/>
          </a:prstGeom>
        </p:spPr>
      </p:pic>
      <p:cxnSp>
        <p:nvCxnSpPr>
          <p:cNvPr id="34" name="Straight Connector 33">
            <a:extLst>
              <a:ext uri="{FF2B5EF4-FFF2-40B4-BE49-F238E27FC236}">
                <a16:creationId xmlns:a16="http://schemas.microsoft.com/office/drawing/2014/main" id="{638A124A-C090-4EDC-AB3F-FB34A6D67BE6}"/>
              </a:ext>
            </a:extLst>
          </p:cNvPr>
          <p:cNvCxnSpPr>
            <a:cxnSpLocks/>
          </p:cNvCxnSpPr>
          <p:nvPr/>
        </p:nvCxnSpPr>
        <p:spPr>
          <a:xfrm>
            <a:off x="0" y="1204687"/>
            <a:ext cx="12468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ECAAA9A-53F2-4098-AF56-1890552C46C9}"/>
              </a:ext>
            </a:extLst>
          </p:cNvPr>
          <p:cNvCxnSpPr>
            <a:cxnSpLocks/>
            <a:stCxn id="38" idx="2"/>
          </p:cNvCxnSpPr>
          <p:nvPr/>
        </p:nvCxnSpPr>
        <p:spPr>
          <a:xfrm flipH="1">
            <a:off x="14517" y="1200393"/>
            <a:ext cx="5651818" cy="748"/>
          </a:xfrm>
          <a:prstGeom prst="line">
            <a:avLst/>
          </a:prstGeom>
          <a:ln w="38100">
            <a:solidFill>
              <a:srgbClr val="92D050"/>
            </a:solidFill>
          </a:ln>
        </p:spPr>
        <p:style>
          <a:lnRef idx="1">
            <a:schemeClr val="accent6"/>
          </a:lnRef>
          <a:fillRef idx="0">
            <a:schemeClr val="accent6"/>
          </a:fillRef>
          <a:effectRef idx="0">
            <a:schemeClr val="accent6"/>
          </a:effectRef>
          <a:fontRef idx="minor">
            <a:schemeClr val="tx1"/>
          </a:fontRef>
        </p:style>
      </p:cxnSp>
      <p:sp>
        <p:nvSpPr>
          <p:cNvPr id="36" name="Oval 35">
            <a:extLst>
              <a:ext uri="{FF2B5EF4-FFF2-40B4-BE49-F238E27FC236}">
                <a16:creationId xmlns:a16="http://schemas.microsoft.com/office/drawing/2014/main" id="{20A55A03-86BB-4C51-979F-E8AA06289636}"/>
              </a:ext>
            </a:extLst>
          </p:cNvPr>
          <p:cNvSpPr/>
          <p:nvPr/>
        </p:nvSpPr>
        <p:spPr>
          <a:xfrm>
            <a:off x="624114" y="1103084"/>
            <a:ext cx="217714" cy="20319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77A56A5-BE86-44E7-A554-F2A24B32D048}"/>
              </a:ext>
            </a:extLst>
          </p:cNvPr>
          <p:cNvSpPr/>
          <p:nvPr/>
        </p:nvSpPr>
        <p:spPr>
          <a:xfrm>
            <a:off x="3199653" y="1103084"/>
            <a:ext cx="217714" cy="20319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6B30E85-7846-4169-97C9-D65AD1459B73}"/>
              </a:ext>
            </a:extLst>
          </p:cNvPr>
          <p:cNvSpPr/>
          <p:nvPr/>
        </p:nvSpPr>
        <p:spPr>
          <a:xfrm>
            <a:off x="5666335" y="1098794"/>
            <a:ext cx="217714" cy="20319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23038FB-813C-4BF4-84DE-B17F5D3B3766}"/>
              </a:ext>
            </a:extLst>
          </p:cNvPr>
          <p:cNvSpPr/>
          <p:nvPr/>
        </p:nvSpPr>
        <p:spPr>
          <a:xfrm>
            <a:off x="8133017" y="1098794"/>
            <a:ext cx="217714" cy="203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4B616B3-C052-470A-9BF0-1FBA1C7050C7}"/>
              </a:ext>
            </a:extLst>
          </p:cNvPr>
          <p:cNvSpPr/>
          <p:nvPr/>
        </p:nvSpPr>
        <p:spPr>
          <a:xfrm>
            <a:off x="10708556" y="1098794"/>
            <a:ext cx="217714" cy="203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779EF45-DB2A-4821-8B3A-E1C36492F00C}"/>
              </a:ext>
            </a:extLst>
          </p:cNvPr>
          <p:cNvSpPr/>
          <p:nvPr/>
        </p:nvSpPr>
        <p:spPr>
          <a:xfrm>
            <a:off x="12468518" y="1098794"/>
            <a:ext cx="217714" cy="203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449915A-AF68-403B-A41D-1ED18F47F0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8940" y="1518972"/>
            <a:ext cx="9192024" cy="5084074"/>
          </a:xfrm>
          <a:prstGeom prst="rect">
            <a:avLst/>
          </a:prstGeom>
        </p:spPr>
      </p:pic>
    </p:spTree>
    <p:extLst>
      <p:ext uri="{BB962C8B-B14F-4D97-AF65-F5344CB8AC3E}">
        <p14:creationId xmlns:p14="http://schemas.microsoft.com/office/powerpoint/2010/main" val="11629732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0180CF-EA81-408A-856E-9EE7152E2157}"/>
              </a:ext>
            </a:extLst>
          </p:cNvPr>
          <p:cNvSpPr txBox="1">
            <a:spLocks/>
          </p:cNvSpPr>
          <p:nvPr/>
        </p:nvSpPr>
        <p:spPr>
          <a:xfrm>
            <a:off x="0" y="0"/>
            <a:ext cx="3193141" cy="100148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lumMod val="85000"/>
                  </a:schemeClr>
                </a:solidFill>
                <a:latin typeface="Adobe Gothic Std B" panose="020B0800000000000000" pitchFamily="34" charset="-128"/>
                <a:ea typeface="Adobe Gothic Std B" panose="020B0800000000000000" pitchFamily="34" charset="-128"/>
              </a:rPr>
              <a:t>VISUALIZATIONS OF THE DATASET</a:t>
            </a:r>
          </a:p>
        </p:txBody>
      </p:sp>
      <p:pic>
        <p:nvPicPr>
          <p:cNvPr id="21" name="Picture 20">
            <a:extLst>
              <a:ext uri="{FF2B5EF4-FFF2-40B4-BE49-F238E27FC236}">
                <a16:creationId xmlns:a16="http://schemas.microsoft.com/office/drawing/2014/main" id="{A5460A2F-31CF-4B3A-84F0-F07591C3A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7162" y="2342540"/>
            <a:ext cx="6164158" cy="3409373"/>
          </a:xfrm>
          <a:prstGeom prst="rect">
            <a:avLst/>
          </a:prstGeom>
        </p:spPr>
      </p:pic>
      <p:pic>
        <p:nvPicPr>
          <p:cNvPr id="32" name="Picture 31">
            <a:extLst>
              <a:ext uri="{FF2B5EF4-FFF2-40B4-BE49-F238E27FC236}">
                <a16:creationId xmlns:a16="http://schemas.microsoft.com/office/drawing/2014/main" id="{B651DC4B-7566-4676-8775-0C4764029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491" y="1505190"/>
            <a:ext cx="9086868" cy="5084074"/>
          </a:xfrm>
          <a:prstGeom prst="rect">
            <a:avLst/>
          </a:prstGeom>
        </p:spPr>
      </p:pic>
      <p:pic>
        <p:nvPicPr>
          <p:cNvPr id="22" name="Picture 21">
            <a:extLst>
              <a:ext uri="{FF2B5EF4-FFF2-40B4-BE49-F238E27FC236}">
                <a16:creationId xmlns:a16="http://schemas.microsoft.com/office/drawing/2014/main" id="{2DE28F0A-979A-4DD7-BFB5-5FA14337D7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0867" y="2342540"/>
            <a:ext cx="7134981" cy="3991999"/>
          </a:xfrm>
          <a:prstGeom prst="rect">
            <a:avLst/>
          </a:prstGeom>
        </p:spPr>
      </p:pic>
      <p:cxnSp>
        <p:nvCxnSpPr>
          <p:cNvPr id="24" name="Straight Connector 23">
            <a:extLst>
              <a:ext uri="{FF2B5EF4-FFF2-40B4-BE49-F238E27FC236}">
                <a16:creationId xmlns:a16="http://schemas.microsoft.com/office/drawing/2014/main" id="{C008D731-405D-4939-AD39-F490C2A3C01D}"/>
              </a:ext>
            </a:extLst>
          </p:cNvPr>
          <p:cNvCxnSpPr>
            <a:cxnSpLocks/>
          </p:cNvCxnSpPr>
          <p:nvPr/>
        </p:nvCxnSpPr>
        <p:spPr>
          <a:xfrm>
            <a:off x="0" y="1204687"/>
            <a:ext cx="12468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99E66C-A2F7-4DB4-9E16-A0EFA90D47D9}"/>
              </a:ext>
            </a:extLst>
          </p:cNvPr>
          <p:cNvCxnSpPr>
            <a:cxnSpLocks/>
            <a:stCxn id="29" idx="2"/>
          </p:cNvCxnSpPr>
          <p:nvPr/>
        </p:nvCxnSpPr>
        <p:spPr>
          <a:xfrm flipH="1">
            <a:off x="14517" y="1200393"/>
            <a:ext cx="8118500" cy="748"/>
          </a:xfrm>
          <a:prstGeom prst="line">
            <a:avLst/>
          </a:prstGeom>
          <a:ln w="38100">
            <a:solidFill>
              <a:srgbClr val="92D050"/>
            </a:solidFill>
          </a:ln>
        </p:spPr>
        <p:style>
          <a:lnRef idx="1">
            <a:schemeClr val="accent6"/>
          </a:lnRef>
          <a:fillRef idx="0">
            <a:schemeClr val="accent6"/>
          </a:fillRef>
          <a:effectRef idx="0">
            <a:schemeClr val="accent6"/>
          </a:effectRef>
          <a:fontRef idx="minor">
            <a:schemeClr val="tx1"/>
          </a:fontRef>
        </p:style>
      </p:cxnSp>
      <p:sp>
        <p:nvSpPr>
          <p:cNvPr id="26" name="Oval 25">
            <a:extLst>
              <a:ext uri="{FF2B5EF4-FFF2-40B4-BE49-F238E27FC236}">
                <a16:creationId xmlns:a16="http://schemas.microsoft.com/office/drawing/2014/main" id="{87764B3B-D9F6-496E-8B80-7532BA5DDE61}"/>
              </a:ext>
            </a:extLst>
          </p:cNvPr>
          <p:cNvSpPr/>
          <p:nvPr/>
        </p:nvSpPr>
        <p:spPr>
          <a:xfrm>
            <a:off x="624114" y="1103084"/>
            <a:ext cx="217714" cy="20319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F2AD62D-4AD6-4039-9346-94D450D38737}"/>
              </a:ext>
            </a:extLst>
          </p:cNvPr>
          <p:cNvSpPr/>
          <p:nvPr/>
        </p:nvSpPr>
        <p:spPr>
          <a:xfrm>
            <a:off x="3199653" y="1103084"/>
            <a:ext cx="217714" cy="20319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CB3580B-ACA7-4EB4-AB37-F8FD5FB80D20}"/>
              </a:ext>
            </a:extLst>
          </p:cNvPr>
          <p:cNvSpPr/>
          <p:nvPr/>
        </p:nvSpPr>
        <p:spPr>
          <a:xfrm>
            <a:off x="5666335" y="1098794"/>
            <a:ext cx="217714" cy="20319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74243CE-84E8-41C8-8E8C-4B275A0F2181}"/>
              </a:ext>
            </a:extLst>
          </p:cNvPr>
          <p:cNvSpPr/>
          <p:nvPr/>
        </p:nvSpPr>
        <p:spPr>
          <a:xfrm>
            <a:off x="8133017" y="1098794"/>
            <a:ext cx="217714" cy="20319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6D7E2DC-0D11-4EE3-8047-6D31FC54EC13}"/>
              </a:ext>
            </a:extLst>
          </p:cNvPr>
          <p:cNvSpPr/>
          <p:nvPr/>
        </p:nvSpPr>
        <p:spPr>
          <a:xfrm>
            <a:off x="10708556" y="1098794"/>
            <a:ext cx="217714" cy="203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5AB6C23-71A2-43DD-8EF8-BFC6169FB61A}"/>
              </a:ext>
            </a:extLst>
          </p:cNvPr>
          <p:cNvSpPr/>
          <p:nvPr/>
        </p:nvSpPr>
        <p:spPr>
          <a:xfrm>
            <a:off x="12468518" y="1098794"/>
            <a:ext cx="217714" cy="203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47875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0180CF-EA81-408A-856E-9EE7152E2157}"/>
              </a:ext>
            </a:extLst>
          </p:cNvPr>
          <p:cNvSpPr txBox="1">
            <a:spLocks/>
          </p:cNvSpPr>
          <p:nvPr/>
        </p:nvSpPr>
        <p:spPr>
          <a:xfrm>
            <a:off x="0" y="0"/>
            <a:ext cx="3193141" cy="100148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lumMod val="85000"/>
                  </a:schemeClr>
                </a:solidFill>
                <a:latin typeface="Adobe Gothic Std B" panose="020B0800000000000000" pitchFamily="34" charset="-128"/>
                <a:ea typeface="Adobe Gothic Std B" panose="020B0800000000000000" pitchFamily="34" charset="-128"/>
              </a:rPr>
              <a:t>VISUALIZATIONS OF THE DATASET</a:t>
            </a:r>
          </a:p>
        </p:txBody>
      </p:sp>
      <p:pic>
        <p:nvPicPr>
          <p:cNvPr id="32" name="Picture 31">
            <a:extLst>
              <a:ext uri="{FF2B5EF4-FFF2-40B4-BE49-F238E27FC236}">
                <a16:creationId xmlns:a16="http://schemas.microsoft.com/office/drawing/2014/main" id="{B651DC4B-7566-4676-8775-0C4764029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3191" y="1505190"/>
            <a:ext cx="9086868" cy="5084074"/>
          </a:xfrm>
          <a:prstGeom prst="rect">
            <a:avLst/>
          </a:prstGeom>
        </p:spPr>
      </p:pic>
      <p:pic>
        <p:nvPicPr>
          <p:cNvPr id="19" name="Picture 18">
            <a:extLst>
              <a:ext uri="{FF2B5EF4-FFF2-40B4-BE49-F238E27FC236}">
                <a16:creationId xmlns:a16="http://schemas.microsoft.com/office/drawing/2014/main" id="{FDC29365-4562-440E-8B2E-F05588285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48" y="1744525"/>
            <a:ext cx="7167852" cy="4010391"/>
          </a:xfrm>
          <a:prstGeom prst="rect">
            <a:avLst/>
          </a:prstGeom>
        </p:spPr>
      </p:pic>
      <p:pic>
        <p:nvPicPr>
          <p:cNvPr id="9" name="Picture 8">
            <a:extLst>
              <a:ext uri="{FF2B5EF4-FFF2-40B4-BE49-F238E27FC236}">
                <a16:creationId xmlns:a16="http://schemas.microsoft.com/office/drawing/2014/main" id="{E82C4508-9EB8-4F1A-AAD7-AE72C754E4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1344" y="1462753"/>
            <a:ext cx="9086868" cy="5084074"/>
          </a:xfrm>
          <a:prstGeom prst="rect">
            <a:avLst/>
          </a:prstGeom>
        </p:spPr>
      </p:pic>
      <p:cxnSp>
        <p:nvCxnSpPr>
          <p:cNvPr id="24" name="Straight Connector 23">
            <a:extLst>
              <a:ext uri="{FF2B5EF4-FFF2-40B4-BE49-F238E27FC236}">
                <a16:creationId xmlns:a16="http://schemas.microsoft.com/office/drawing/2014/main" id="{B78B86CA-F618-4790-85F1-D8EAF81D7E75}"/>
              </a:ext>
            </a:extLst>
          </p:cNvPr>
          <p:cNvCxnSpPr>
            <a:cxnSpLocks/>
          </p:cNvCxnSpPr>
          <p:nvPr/>
        </p:nvCxnSpPr>
        <p:spPr>
          <a:xfrm>
            <a:off x="0" y="1204687"/>
            <a:ext cx="12468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C144C03-1522-447B-9798-AACA45DDFB5F}"/>
              </a:ext>
            </a:extLst>
          </p:cNvPr>
          <p:cNvCxnSpPr>
            <a:cxnSpLocks/>
            <a:stCxn id="30" idx="2"/>
          </p:cNvCxnSpPr>
          <p:nvPr/>
        </p:nvCxnSpPr>
        <p:spPr>
          <a:xfrm flipH="1">
            <a:off x="14516" y="1200393"/>
            <a:ext cx="10694040" cy="748"/>
          </a:xfrm>
          <a:prstGeom prst="line">
            <a:avLst/>
          </a:prstGeom>
          <a:ln w="38100">
            <a:solidFill>
              <a:srgbClr val="92D050"/>
            </a:solidFill>
          </a:ln>
        </p:spPr>
        <p:style>
          <a:lnRef idx="1">
            <a:schemeClr val="accent6"/>
          </a:lnRef>
          <a:fillRef idx="0">
            <a:schemeClr val="accent6"/>
          </a:fillRef>
          <a:effectRef idx="0">
            <a:schemeClr val="accent6"/>
          </a:effectRef>
          <a:fontRef idx="minor">
            <a:schemeClr val="tx1"/>
          </a:fontRef>
        </p:style>
      </p:cxnSp>
      <p:sp>
        <p:nvSpPr>
          <p:cNvPr id="26" name="Oval 25">
            <a:extLst>
              <a:ext uri="{FF2B5EF4-FFF2-40B4-BE49-F238E27FC236}">
                <a16:creationId xmlns:a16="http://schemas.microsoft.com/office/drawing/2014/main" id="{4E7E5C45-81CC-4F98-8146-84EDCD3B63F2}"/>
              </a:ext>
            </a:extLst>
          </p:cNvPr>
          <p:cNvSpPr/>
          <p:nvPr/>
        </p:nvSpPr>
        <p:spPr>
          <a:xfrm>
            <a:off x="624114" y="1103084"/>
            <a:ext cx="217714" cy="20319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CCD6955-F164-409A-84F1-9D5F1A8BC4A9}"/>
              </a:ext>
            </a:extLst>
          </p:cNvPr>
          <p:cNvSpPr/>
          <p:nvPr/>
        </p:nvSpPr>
        <p:spPr>
          <a:xfrm>
            <a:off x="3199653" y="1103084"/>
            <a:ext cx="217714" cy="20319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B471689-4E91-45D2-A1F4-F5ADFD3EEDFF}"/>
              </a:ext>
            </a:extLst>
          </p:cNvPr>
          <p:cNvSpPr/>
          <p:nvPr/>
        </p:nvSpPr>
        <p:spPr>
          <a:xfrm>
            <a:off x="5666335" y="1098794"/>
            <a:ext cx="217714" cy="20319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9F980E1-9C77-4D18-87F6-4E7A0E42B857}"/>
              </a:ext>
            </a:extLst>
          </p:cNvPr>
          <p:cNvSpPr/>
          <p:nvPr/>
        </p:nvSpPr>
        <p:spPr>
          <a:xfrm>
            <a:off x="8133017" y="1098794"/>
            <a:ext cx="217714" cy="20319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9ACCA9F-CB3E-4AB2-84BA-7CE848A0F710}"/>
              </a:ext>
            </a:extLst>
          </p:cNvPr>
          <p:cNvSpPr/>
          <p:nvPr/>
        </p:nvSpPr>
        <p:spPr>
          <a:xfrm>
            <a:off x="10708556" y="1098794"/>
            <a:ext cx="217714" cy="20319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3DB272E-52C3-4394-9CB9-13097C02202F}"/>
              </a:ext>
            </a:extLst>
          </p:cNvPr>
          <p:cNvSpPr/>
          <p:nvPr/>
        </p:nvSpPr>
        <p:spPr>
          <a:xfrm>
            <a:off x="12324334" y="1098794"/>
            <a:ext cx="217714" cy="203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B457692-BB5E-438A-AA16-F400376688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7024" y="2062964"/>
            <a:ext cx="3737032" cy="3313634"/>
          </a:xfrm>
          <a:prstGeom prst="rect">
            <a:avLst/>
          </a:prstGeom>
        </p:spPr>
      </p:pic>
    </p:spTree>
    <p:extLst>
      <p:ext uri="{BB962C8B-B14F-4D97-AF65-F5344CB8AC3E}">
        <p14:creationId xmlns:p14="http://schemas.microsoft.com/office/powerpoint/2010/main" val="3594653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0180CF-EA81-408A-856E-9EE7152E2157}"/>
              </a:ext>
            </a:extLst>
          </p:cNvPr>
          <p:cNvSpPr txBox="1">
            <a:spLocks/>
          </p:cNvSpPr>
          <p:nvPr/>
        </p:nvSpPr>
        <p:spPr>
          <a:xfrm>
            <a:off x="0" y="0"/>
            <a:ext cx="3193141" cy="100148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lumMod val="85000"/>
                  </a:schemeClr>
                </a:solidFill>
                <a:latin typeface="Adobe Gothic Std B" panose="020B0800000000000000" pitchFamily="34" charset="-128"/>
                <a:ea typeface="Adobe Gothic Std B" panose="020B0800000000000000" pitchFamily="34" charset="-128"/>
              </a:rPr>
              <a:t>VISUALIZATIONS OF THE DATASET</a:t>
            </a:r>
          </a:p>
        </p:txBody>
      </p:sp>
      <p:pic>
        <p:nvPicPr>
          <p:cNvPr id="19" name="Picture 18">
            <a:extLst>
              <a:ext uri="{FF2B5EF4-FFF2-40B4-BE49-F238E27FC236}">
                <a16:creationId xmlns:a16="http://schemas.microsoft.com/office/drawing/2014/main" id="{FDC29365-4562-440E-8B2E-F055882857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2675" y="1458463"/>
            <a:ext cx="9086868" cy="5084074"/>
          </a:xfrm>
          <a:prstGeom prst="rect">
            <a:avLst/>
          </a:prstGeom>
        </p:spPr>
      </p:pic>
      <p:pic>
        <p:nvPicPr>
          <p:cNvPr id="23" name="Picture 22">
            <a:extLst>
              <a:ext uri="{FF2B5EF4-FFF2-40B4-BE49-F238E27FC236}">
                <a16:creationId xmlns:a16="http://schemas.microsoft.com/office/drawing/2014/main" id="{C209639A-7F46-4D8C-A547-B3F7C10AD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6" y="1955059"/>
            <a:ext cx="6710082" cy="4090882"/>
          </a:xfrm>
          <a:prstGeom prst="rect">
            <a:avLst/>
          </a:prstGeom>
        </p:spPr>
      </p:pic>
      <p:cxnSp>
        <p:nvCxnSpPr>
          <p:cNvPr id="25" name="Straight Connector 24">
            <a:extLst>
              <a:ext uri="{FF2B5EF4-FFF2-40B4-BE49-F238E27FC236}">
                <a16:creationId xmlns:a16="http://schemas.microsoft.com/office/drawing/2014/main" id="{E3175670-FD2A-460C-BCB6-050CA4A41879}"/>
              </a:ext>
            </a:extLst>
          </p:cNvPr>
          <p:cNvCxnSpPr>
            <a:cxnSpLocks/>
          </p:cNvCxnSpPr>
          <p:nvPr/>
        </p:nvCxnSpPr>
        <p:spPr>
          <a:xfrm>
            <a:off x="0" y="1204687"/>
            <a:ext cx="124685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E7BBA1C-1349-46E8-A4A4-0A20A9973012}"/>
              </a:ext>
            </a:extLst>
          </p:cNvPr>
          <p:cNvCxnSpPr>
            <a:cxnSpLocks/>
          </p:cNvCxnSpPr>
          <p:nvPr/>
        </p:nvCxnSpPr>
        <p:spPr>
          <a:xfrm flipH="1">
            <a:off x="14516" y="1201141"/>
            <a:ext cx="12177484" cy="0"/>
          </a:xfrm>
          <a:prstGeom prst="line">
            <a:avLst/>
          </a:prstGeom>
          <a:ln w="38100">
            <a:solidFill>
              <a:srgbClr val="92D050"/>
            </a:solidFill>
          </a:ln>
        </p:spPr>
        <p:style>
          <a:lnRef idx="1">
            <a:schemeClr val="accent6"/>
          </a:lnRef>
          <a:fillRef idx="0">
            <a:schemeClr val="accent6"/>
          </a:fillRef>
          <a:effectRef idx="0">
            <a:schemeClr val="accent6"/>
          </a:effectRef>
          <a:fontRef idx="minor">
            <a:schemeClr val="tx1"/>
          </a:fontRef>
        </p:style>
      </p:cxnSp>
      <p:sp>
        <p:nvSpPr>
          <p:cNvPr id="27" name="Oval 26">
            <a:extLst>
              <a:ext uri="{FF2B5EF4-FFF2-40B4-BE49-F238E27FC236}">
                <a16:creationId xmlns:a16="http://schemas.microsoft.com/office/drawing/2014/main" id="{891944FA-2C5B-4B1A-9AF3-A1836D12C1BB}"/>
              </a:ext>
            </a:extLst>
          </p:cNvPr>
          <p:cNvSpPr/>
          <p:nvPr/>
        </p:nvSpPr>
        <p:spPr>
          <a:xfrm>
            <a:off x="624114" y="1103084"/>
            <a:ext cx="217714" cy="20319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60ADCCB-78B3-4620-A0C6-008216C73ADE}"/>
              </a:ext>
            </a:extLst>
          </p:cNvPr>
          <p:cNvSpPr/>
          <p:nvPr/>
        </p:nvSpPr>
        <p:spPr>
          <a:xfrm>
            <a:off x="3199653" y="1103084"/>
            <a:ext cx="217714" cy="20319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A40645F-830D-4A6B-8070-5DDF442F6BFA}"/>
              </a:ext>
            </a:extLst>
          </p:cNvPr>
          <p:cNvSpPr/>
          <p:nvPr/>
        </p:nvSpPr>
        <p:spPr>
          <a:xfrm>
            <a:off x="5666335" y="1098794"/>
            <a:ext cx="217714" cy="20319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E1AF13E-677E-4E2F-BB44-B3DEB176D463}"/>
              </a:ext>
            </a:extLst>
          </p:cNvPr>
          <p:cNvSpPr/>
          <p:nvPr/>
        </p:nvSpPr>
        <p:spPr>
          <a:xfrm>
            <a:off x="8133017" y="1098794"/>
            <a:ext cx="217714" cy="20319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B74AD44-62E6-4A85-BAEB-A404BF7E7B66}"/>
              </a:ext>
            </a:extLst>
          </p:cNvPr>
          <p:cNvSpPr/>
          <p:nvPr/>
        </p:nvSpPr>
        <p:spPr>
          <a:xfrm>
            <a:off x="10708556" y="1098794"/>
            <a:ext cx="217714" cy="20319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6D7274E-1442-439E-9CEA-F960F5D64EC5}"/>
              </a:ext>
            </a:extLst>
          </p:cNvPr>
          <p:cNvSpPr/>
          <p:nvPr/>
        </p:nvSpPr>
        <p:spPr>
          <a:xfrm>
            <a:off x="12236558" y="1098794"/>
            <a:ext cx="217714" cy="20319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AEC2193-106F-4DBE-9ABA-1DF4B671EE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3668" y="1589055"/>
            <a:ext cx="4749966" cy="4953482"/>
          </a:xfrm>
          <a:prstGeom prst="rect">
            <a:avLst/>
          </a:prstGeom>
        </p:spPr>
      </p:pic>
    </p:spTree>
    <p:extLst>
      <p:ext uri="{BB962C8B-B14F-4D97-AF65-F5344CB8AC3E}">
        <p14:creationId xmlns:p14="http://schemas.microsoft.com/office/powerpoint/2010/main" val="7500668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36D7274E-1442-439E-9CEA-F960F5D64EC5}"/>
              </a:ext>
            </a:extLst>
          </p:cNvPr>
          <p:cNvSpPr/>
          <p:nvPr/>
        </p:nvSpPr>
        <p:spPr>
          <a:xfrm>
            <a:off x="12236558" y="1098794"/>
            <a:ext cx="217714" cy="20319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085AB69-C241-4629-9285-E540044489E4}"/>
              </a:ext>
            </a:extLst>
          </p:cNvPr>
          <p:cNvGrpSpPr/>
          <p:nvPr/>
        </p:nvGrpSpPr>
        <p:grpSpPr>
          <a:xfrm>
            <a:off x="864133" y="1552333"/>
            <a:ext cx="10463733" cy="3753334"/>
            <a:chOff x="864133" y="1552333"/>
            <a:chExt cx="10463733" cy="3753334"/>
          </a:xfrm>
        </p:grpSpPr>
        <p:grpSp>
          <p:nvGrpSpPr>
            <p:cNvPr id="6" name="Group 5">
              <a:extLst>
                <a:ext uri="{FF2B5EF4-FFF2-40B4-BE49-F238E27FC236}">
                  <a16:creationId xmlns:a16="http://schemas.microsoft.com/office/drawing/2014/main" id="{90132C41-789D-4809-9BD0-4BED9E42DCF7}"/>
                </a:ext>
              </a:extLst>
            </p:cNvPr>
            <p:cNvGrpSpPr/>
            <p:nvPr/>
          </p:nvGrpSpPr>
          <p:grpSpPr>
            <a:xfrm>
              <a:off x="864133" y="1552333"/>
              <a:ext cx="10463733" cy="3753334"/>
              <a:chOff x="1070381" y="1098794"/>
              <a:chExt cx="9412014" cy="3248478"/>
            </a:xfrm>
          </p:grpSpPr>
          <p:pic>
            <p:nvPicPr>
              <p:cNvPr id="5" name="Picture 4">
                <a:extLst>
                  <a:ext uri="{FF2B5EF4-FFF2-40B4-BE49-F238E27FC236}">
                    <a16:creationId xmlns:a16="http://schemas.microsoft.com/office/drawing/2014/main" id="{9124D51E-D127-4F92-B3E8-F718089A2F0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70382" y="1098794"/>
                <a:ext cx="9412013" cy="3248478"/>
              </a:xfrm>
              <a:prstGeom prst="rect">
                <a:avLst/>
              </a:prstGeom>
              <a:ln>
                <a:solidFill>
                  <a:schemeClr val="bg1"/>
                </a:solidFill>
              </a:ln>
            </p:spPr>
          </p:pic>
          <p:pic>
            <p:nvPicPr>
              <p:cNvPr id="3" name="Picture 2">
                <a:extLst>
                  <a:ext uri="{FF2B5EF4-FFF2-40B4-BE49-F238E27FC236}">
                    <a16:creationId xmlns:a16="http://schemas.microsoft.com/office/drawing/2014/main" id="{2D1F3BBC-A6C6-4E0C-B8A5-743DD12020F9}"/>
                  </a:ext>
                </a:extLst>
              </p:cNvPr>
              <p:cNvPicPr>
                <a:picLocks noChangeAspect="1"/>
              </p:cNvPicPr>
              <p:nvPr/>
            </p:nvPicPr>
            <p:blipFill>
              <a:blip r:embed="rId4"/>
              <a:stretch>
                <a:fillRect/>
              </a:stretch>
            </p:blipFill>
            <p:spPr>
              <a:xfrm>
                <a:off x="1070381" y="2062542"/>
                <a:ext cx="8347330" cy="737433"/>
              </a:xfrm>
              <a:prstGeom prst="rect">
                <a:avLst/>
              </a:prstGeom>
              <a:ln w="6350">
                <a:noFill/>
              </a:ln>
            </p:spPr>
          </p:pic>
        </p:grpSp>
        <p:sp>
          <p:nvSpPr>
            <p:cNvPr id="7" name="Rectangle: Rounded Corners 6">
              <a:extLst>
                <a:ext uri="{FF2B5EF4-FFF2-40B4-BE49-F238E27FC236}">
                  <a16:creationId xmlns:a16="http://schemas.microsoft.com/office/drawing/2014/main" id="{6D083061-1EAF-431A-AD23-6F80D6F477F7}"/>
                </a:ext>
              </a:extLst>
            </p:cNvPr>
            <p:cNvSpPr/>
            <p:nvPr/>
          </p:nvSpPr>
          <p:spPr>
            <a:xfrm>
              <a:off x="864133" y="2653160"/>
              <a:ext cx="10463732" cy="648840"/>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C59DC03E-6516-4459-A426-0B12FE8152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1353" y="-5644499"/>
            <a:ext cx="7254247" cy="5693801"/>
          </a:xfrm>
          <a:prstGeom prst="rect">
            <a:avLst/>
          </a:prstGeom>
        </p:spPr>
      </p:pic>
      <p:sp>
        <p:nvSpPr>
          <p:cNvPr id="14" name="Title 1">
            <a:extLst>
              <a:ext uri="{FF2B5EF4-FFF2-40B4-BE49-F238E27FC236}">
                <a16:creationId xmlns:a16="http://schemas.microsoft.com/office/drawing/2014/main" id="{30858FBC-0FFD-4554-94EC-4A0A5D9ADD5F}"/>
              </a:ext>
            </a:extLst>
          </p:cNvPr>
          <p:cNvSpPr txBox="1">
            <a:spLocks/>
          </p:cNvSpPr>
          <p:nvPr/>
        </p:nvSpPr>
        <p:spPr>
          <a:xfrm>
            <a:off x="221708" y="0"/>
            <a:ext cx="5238206" cy="7530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chemeClr val="bg1">
                    <a:lumMod val="85000"/>
                  </a:schemeClr>
                </a:solidFill>
                <a:latin typeface="Adobe Gothic Std B" panose="020B0800000000000000" pitchFamily="34" charset="-128"/>
                <a:ea typeface="Adobe Gothic Std B" panose="020B0800000000000000" pitchFamily="34" charset="-128"/>
              </a:rPr>
              <a:t>Sleep Quality Category</a:t>
            </a:r>
          </a:p>
        </p:txBody>
      </p:sp>
    </p:spTree>
    <p:extLst>
      <p:ext uri="{BB962C8B-B14F-4D97-AF65-F5344CB8AC3E}">
        <p14:creationId xmlns:p14="http://schemas.microsoft.com/office/powerpoint/2010/main" val="2579246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0180CF-EA81-408A-856E-9EE7152E2157}"/>
              </a:ext>
            </a:extLst>
          </p:cNvPr>
          <p:cNvSpPr txBox="1">
            <a:spLocks/>
          </p:cNvSpPr>
          <p:nvPr/>
        </p:nvSpPr>
        <p:spPr>
          <a:xfrm>
            <a:off x="221708" y="0"/>
            <a:ext cx="5238206" cy="7530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chemeClr val="bg1">
                    <a:lumMod val="85000"/>
                  </a:schemeClr>
                </a:solidFill>
                <a:latin typeface="Adobe Gothic Std B" panose="020B0800000000000000" pitchFamily="34" charset="-128"/>
                <a:ea typeface="Adobe Gothic Std B" panose="020B0800000000000000" pitchFamily="34" charset="-128"/>
              </a:rPr>
              <a:t>Sleep Quality Category</a:t>
            </a:r>
          </a:p>
        </p:txBody>
      </p:sp>
      <p:sp>
        <p:nvSpPr>
          <p:cNvPr id="33" name="Oval 32">
            <a:extLst>
              <a:ext uri="{FF2B5EF4-FFF2-40B4-BE49-F238E27FC236}">
                <a16:creationId xmlns:a16="http://schemas.microsoft.com/office/drawing/2014/main" id="{36D7274E-1442-439E-9CEA-F960F5D64EC5}"/>
              </a:ext>
            </a:extLst>
          </p:cNvPr>
          <p:cNvSpPr/>
          <p:nvPr/>
        </p:nvSpPr>
        <p:spPr>
          <a:xfrm>
            <a:off x="12236558" y="1098794"/>
            <a:ext cx="217714" cy="20319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085AB69-C241-4629-9285-E540044489E4}"/>
              </a:ext>
            </a:extLst>
          </p:cNvPr>
          <p:cNvGrpSpPr/>
          <p:nvPr/>
        </p:nvGrpSpPr>
        <p:grpSpPr>
          <a:xfrm>
            <a:off x="12306833" y="1552333"/>
            <a:ext cx="10463733" cy="3753334"/>
            <a:chOff x="864133" y="1552333"/>
            <a:chExt cx="10463733" cy="3753334"/>
          </a:xfrm>
        </p:grpSpPr>
        <p:grpSp>
          <p:nvGrpSpPr>
            <p:cNvPr id="6" name="Group 5">
              <a:extLst>
                <a:ext uri="{FF2B5EF4-FFF2-40B4-BE49-F238E27FC236}">
                  <a16:creationId xmlns:a16="http://schemas.microsoft.com/office/drawing/2014/main" id="{90132C41-789D-4809-9BD0-4BED9E42DCF7}"/>
                </a:ext>
              </a:extLst>
            </p:cNvPr>
            <p:cNvGrpSpPr/>
            <p:nvPr/>
          </p:nvGrpSpPr>
          <p:grpSpPr>
            <a:xfrm>
              <a:off x="864133" y="1552333"/>
              <a:ext cx="10463733" cy="3753334"/>
              <a:chOff x="1070381" y="1098794"/>
              <a:chExt cx="9412014" cy="3248478"/>
            </a:xfrm>
          </p:grpSpPr>
          <p:pic>
            <p:nvPicPr>
              <p:cNvPr id="5" name="Picture 4">
                <a:extLst>
                  <a:ext uri="{FF2B5EF4-FFF2-40B4-BE49-F238E27FC236}">
                    <a16:creationId xmlns:a16="http://schemas.microsoft.com/office/drawing/2014/main" id="{9124D51E-D127-4F92-B3E8-F718089A2F0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70382" y="1098794"/>
                <a:ext cx="9412013" cy="3248478"/>
              </a:xfrm>
              <a:prstGeom prst="rect">
                <a:avLst/>
              </a:prstGeom>
              <a:ln>
                <a:solidFill>
                  <a:schemeClr val="bg1"/>
                </a:solidFill>
              </a:ln>
            </p:spPr>
          </p:pic>
          <p:pic>
            <p:nvPicPr>
              <p:cNvPr id="3" name="Picture 2">
                <a:extLst>
                  <a:ext uri="{FF2B5EF4-FFF2-40B4-BE49-F238E27FC236}">
                    <a16:creationId xmlns:a16="http://schemas.microsoft.com/office/drawing/2014/main" id="{2D1F3BBC-A6C6-4E0C-B8A5-743DD12020F9}"/>
                  </a:ext>
                </a:extLst>
              </p:cNvPr>
              <p:cNvPicPr>
                <a:picLocks noChangeAspect="1"/>
              </p:cNvPicPr>
              <p:nvPr/>
            </p:nvPicPr>
            <p:blipFill>
              <a:blip r:embed="rId4"/>
              <a:stretch>
                <a:fillRect/>
              </a:stretch>
            </p:blipFill>
            <p:spPr>
              <a:xfrm>
                <a:off x="1070381" y="2062542"/>
                <a:ext cx="8347330" cy="737433"/>
              </a:xfrm>
              <a:prstGeom prst="rect">
                <a:avLst/>
              </a:prstGeom>
              <a:ln w="6350">
                <a:noFill/>
              </a:ln>
            </p:spPr>
          </p:pic>
        </p:grpSp>
        <p:sp>
          <p:nvSpPr>
            <p:cNvPr id="7" name="Rectangle: Rounded Corners 6">
              <a:extLst>
                <a:ext uri="{FF2B5EF4-FFF2-40B4-BE49-F238E27FC236}">
                  <a16:creationId xmlns:a16="http://schemas.microsoft.com/office/drawing/2014/main" id="{6D083061-1EAF-431A-AD23-6F80D6F477F7}"/>
                </a:ext>
              </a:extLst>
            </p:cNvPr>
            <p:cNvSpPr/>
            <p:nvPr/>
          </p:nvSpPr>
          <p:spPr>
            <a:xfrm>
              <a:off x="864133" y="2653160"/>
              <a:ext cx="10463732" cy="648840"/>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02622E04-374D-4AE1-A08B-05EC309C7E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1353" y="870601"/>
            <a:ext cx="7254247" cy="5693801"/>
          </a:xfrm>
          <a:prstGeom prst="rect">
            <a:avLst/>
          </a:prstGeom>
        </p:spPr>
      </p:pic>
    </p:spTree>
    <p:extLst>
      <p:ext uri="{BB962C8B-B14F-4D97-AF65-F5344CB8AC3E}">
        <p14:creationId xmlns:p14="http://schemas.microsoft.com/office/powerpoint/2010/main" val="3067727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0180CF-EA81-408A-856E-9EE7152E2157}"/>
              </a:ext>
            </a:extLst>
          </p:cNvPr>
          <p:cNvSpPr txBox="1">
            <a:spLocks/>
          </p:cNvSpPr>
          <p:nvPr/>
        </p:nvSpPr>
        <p:spPr>
          <a:xfrm>
            <a:off x="141386" y="274320"/>
            <a:ext cx="8715231" cy="5551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chemeClr val="bg1">
                    <a:lumMod val="85000"/>
                  </a:schemeClr>
                </a:solidFill>
                <a:latin typeface="Adobe Gothic Std B" panose="020B0800000000000000" pitchFamily="34" charset="-128"/>
                <a:ea typeface="Adobe Gothic Std B" panose="020B0800000000000000" pitchFamily="34" charset="-128"/>
              </a:rPr>
              <a:t>How Quality Sleep affects Academic Performance?</a:t>
            </a:r>
          </a:p>
        </p:txBody>
      </p:sp>
      <p:sp>
        <p:nvSpPr>
          <p:cNvPr id="33" name="Oval 32">
            <a:extLst>
              <a:ext uri="{FF2B5EF4-FFF2-40B4-BE49-F238E27FC236}">
                <a16:creationId xmlns:a16="http://schemas.microsoft.com/office/drawing/2014/main" id="{36D7274E-1442-439E-9CEA-F960F5D64EC5}"/>
              </a:ext>
            </a:extLst>
          </p:cNvPr>
          <p:cNvSpPr/>
          <p:nvPr/>
        </p:nvSpPr>
        <p:spPr>
          <a:xfrm>
            <a:off x="12236558" y="1098794"/>
            <a:ext cx="217714" cy="20319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5A08112-981B-45F3-A275-90583B30158F}"/>
              </a:ext>
            </a:extLst>
          </p:cNvPr>
          <p:cNvSpPr txBox="1"/>
          <p:nvPr/>
        </p:nvSpPr>
        <p:spPr>
          <a:xfrm>
            <a:off x="141386" y="1061119"/>
            <a:ext cx="4639620" cy="4893647"/>
          </a:xfrm>
          <a:prstGeom prst="rect">
            <a:avLst/>
          </a:prstGeom>
          <a:noFill/>
        </p:spPr>
        <p:txBody>
          <a:bodyPr wrap="square">
            <a:spAutoFit/>
          </a:bodyPr>
          <a:lstStyle/>
          <a:p>
            <a:pPr marL="342900" indent="-342900" algn="just">
              <a:buFont typeface="Arial" panose="020B0604020202020204" pitchFamily="34" charset="0"/>
              <a:buChar char="•"/>
            </a:pPr>
            <a:r>
              <a:rPr lang="en-US" sz="2400" dirty="0">
                <a:solidFill>
                  <a:schemeClr val="accent1">
                    <a:lumMod val="40000"/>
                    <a:lumOff val="60000"/>
                  </a:schemeClr>
                </a:solidFill>
                <a:latin typeface="Estrangelo Edessa" panose="03080600000000000000" pitchFamily="66" charset="0"/>
                <a:cs typeface="Estrangelo Edessa" panose="03080600000000000000" pitchFamily="66" charset="0"/>
              </a:rPr>
              <a:t>Good sleep is essential for learning and remembering information. They can focus better in class, remember what they studied, and solve problems more easily. </a:t>
            </a:r>
          </a:p>
          <a:p>
            <a:pPr marL="342900" indent="-342900" algn="just">
              <a:buFont typeface="Arial" panose="020B0604020202020204" pitchFamily="34" charset="0"/>
              <a:buChar char="•"/>
            </a:pPr>
            <a:endParaRPr lang="en-US" sz="2400" dirty="0">
              <a:solidFill>
                <a:schemeClr val="accent1">
                  <a:lumMod val="40000"/>
                  <a:lumOff val="60000"/>
                </a:schemeClr>
              </a:solidFill>
              <a:latin typeface="Estrangelo Edessa" panose="03080600000000000000" pitchFamily="66" charset="0"/>
              <a:cs typeface="Estrangelo Edessa" panose="03080600000000000000" pitchFamily="66" charset="0"/>
            </a:endParaRPr>
          </a:p>
          <a:p>
            <a:pPr marL="342900" indent="-342900" algn="just">
              <a:buFont typeface="Arial" panose="020B0604020202020204" pitchFamily="34" charset="0"/>
              <a:buChar char="•"/>
            </a:pPr>
            <a:r>
              <a:rPr lang="en-US" sz="2400" dirty="0">
                <a:solidFill>
                  <a:schemeClr val="accent1">
                    <a:lumMod val="40000"/>
                    <a:lumOff val="60000"/>
                  </a:schemeClr>
                </a:solidFill>
                <a:latin typeface="Estrangelo Edessa" panose="03080600000000000000" pitchFamily="66" charset="0"/>
                <a:cs typeface="Estrangelo Edessa" panose="03080600000000000000" pitchFamily="66" charset="0"/>
              </a:rPr>
              <a:t>Poor sleep, on the other hand, makes it harder to concentrate, leads to forgetfulness, and increases stress and anxiety, which can make schoolwork feel overwhelming. </a:t>
            </a:r>
          </a:p>
        </p:txBody>
      </p:sp>
      <p:pic>
        <p:nvPicPr>
          <p:cNvPr id="12" name="Picture 11">
            <a:extLst>
              <a:ext uri="{FF2B5EF4-FFF2-40B4-BE49-F238E27FC236}">
                <a16:creationId xmlns:a16="http://schemas.microsoft.com/office/drawing/2014/main" id="{E58EC774-0591-45BC-8CDB-3C0F990E4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3404" y="883821"/>
            <a:ext cx="6650498" cy="5248241"/>
          </a:xfrm>
          <a:prstGeom prst="rect">
            <a:avLst/>
          </a:prstGeom>
        </p:spPr>
      </p:pic>
    </p:spTree>
    <p:extLst>
      <p:ext uri="{BB962C8B-B14F-4D97-AF65-F5344CB8AC3E}">
        <p14:creationId xmlns:p14="http://schemas.microsoft.com/office/powerpoint/2010/main" val="3437139862"/>
      </p:ext>
    </p:extLst>
  </p:cSld>
  <p:clrMapOvr>
    <a:masterClrMapping/>
  </p:clrMapOvr>
  <mc:AlternateContent xmlns:mc="http://schemas.openxmlformats.org/markup-compatibility/2006" xmlns:p15="http://schemas.microsoft.com/office/powerpoint/2012/main">
    <mc:Choice Requires="p15">
      <p:transition spd="med">
        <p15:prstTrans prst="airplan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0180CF-EA81-408A-856E-9EE7152E2157}"/>
              </a:ext>
            </a:extLst>
          </p:cNvPr>
          <p:cNvSpPr txBox="1">
            <a:spLocks/>
          </p:cNvSpPr>
          <p:nvPr/>
        </p:nvSpPr>
        <p:spPr>
          <a:xfrm>
            <a:off x="139699" y="112524"/>
            <a:ext cx="5803901" cy="7530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chemeClr val="bg1">
                    <a:lumMod val="85000"/>
                  </a:schemeClr>
                </a:solidFill>
                <a:latin typeface="Adobe Gothic Std B" panose="020B0800000000000000" pitchFamily="34" charset="-128"/>
                <a:ea typeface="Adobe Gothic Std B" panose="020B0800000000000000" pitchFamily="34" charset="-128"/>
              </a:rPr>
              <a:t>Caffeine and Sleep Quality</a:t>
            </a:r>
          </a:p>
        </p:txBody>
      </p:sp>
      <p:sp>
        <p:nvSpPr>
          <p:cNvPr id="33" name="Oval 32">
            <a:extLst>
              <a:ext uri="{FF2B5EF4-FFF2-40B4-BE49-F238E27FC236}">
                <a16:creationId xmlns:a16="http://schemas.microsoft.com/office/drawing/2014/main" id="{36D7274E-1442-439E-9CEA-F960F5D64EC5}"/>
              </a:ext>
            </a:extLst>
          </p:cNvPr>
          <p:cNvSpPr/>
          <p:nvPr/>
        </p:nvSpPr>
        <p:spPr>
          <a:xfrm>
            <a:off x="12236558" y="1098794"/>
            <a:ext cx="217714" cy="20319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26BDAAA-14FE-4240-BA78-188E315F2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0569" y="865559"/>
            <a:ext cx="6532162" cy="5127043"/>
          </a:xfrm>
          <a:prstGeom prst="rect">
            <a:avLst/>
          </a:prstGeom>
        </p:spPr>
      </p:pic>
      <p:sp>
        <p:nvSpPr>
          <p:cNvPr id="7" name="TextBox 6">
            <a:extLst>
              <a:ext uri="{FF2B5EF4-FFF2-40B4-BE49-F238E27FC236}">
                <a16:creationId xmlns:a16="http://schemas.microsoft.com/office/drawing/2014/main" id="{3A7C18F2-048D-44C5-96A6-FEAB0F75C2B6}"/>
              </a:ext>
            </a:extLst>
          </p:cNvPr>
          <p:cNvSpPr txBox="1"/>
          <p:nvPr/>
        </p:nvSpPr>
        <p:spPr>
          <a:xfrm>
            <a:off x="139699" y="1098794"/>
            <a:ext cx="5179270" cy="4893647"/>
          </a:xfrm>
          <a:prstGeom prst="rect">
            <a:avLst/>
          </a:prstGeom>
          <a:noFill/>
        </p:spPr>
        <p:txBody>
          <a:bodyPr wrap="square">
            <a:spAutoFit/>
          </a:bodyPr>
          <a:lstStyle/>
          <a:p>
            <a:pPr marL="342900" indent="-342900" algn="just">
              <a:buFont typeface="Arial" panose="020B0604020202020204" pitchFamily="34" charset="0"/>
              <a:buChar char="•"/>
            </a:pPr>
            <a:r>
              <a:rPr lang="en-US" sz="2400" dirty="0">
                <a:solidFill>
                  <a:schemeClr val="accent1">
                    <a:lumMod val="40000"/>
                    <a:lumOff val="60000"/>
                  </a:schemeClr>
                </a:solidFill>
                <a:latin typeface="Estrangelo Edessa" panose="03080600000000000000" pitchFamily="66" charset="0"/>
                <a:cs typeface="Estrangelo Edessa" panose="03080600000000000000" pitchFamily="66" charset="0"/>
              </a:rPr>
              <a:t>Caffeine is a common stimulant that can significantly impact sleep quality. While it helps students stay awake and focused during late night study sessions, caffeine can also delay sleep onset, reduce total sleep time, and disrupt deep sleep stages. </a:t>
            </a:r>
          </a:p>
          <a:p>
            <a:pPr marL="342900" indent="-342900" algn="just">
              <a:buFont typeface="Arial" panose="020B0604020202020204" pitchFamily="34" charset="0"/>
              <a:buChar char="•"/>
            </a:pPr>
            <a:endParaRPr lang="en-US" sz="2400" dirty="0">
              <a:solidFill>
                <a:schemeClr val="accent1">
                  <a:lumMod val="40000"/>
                  <a:lumOff val="60000"/>
                </a:schemeClr>
              </a:solidFill>
              <a:latin typeface="Estrangelo Edessa" panose="03080600000000000000" pitchFamily="66" charset="0"/>
              <a:cs typeface="Estrangelo Edessa" panose="03080600000000000000" pitchFamily="66" charset="0"/>
            </a:endParaRPr>
          </a:p>
          <a:p>
            <a:pPr marL="342900" indent="-342900" algn="just">
              <a:buFont typeface="Arial" panose="020B0604020202020204" pitchFamily="34" charset="0"/>
              <a:buChar char="•"/>
            </a:pPr>
            <a:r>
              <a:rPr lang="en-US" sz="2400" dirty="0">
                <a:solidFill>
                  <a:schemeClr val="accent1">
                    <a:lumMod val="40000"/>
                    <a:lumOff val="60000"/>
                  </a:schemeClr>
                </a:solidFill>
                <a:latin typeface="Estrangelo Edessa" panose="03080600000000000000" pitchFamily="66" charset="0"/>
                <a:cs typeface="Estrangelo Edessa" panose="03080600000000000000" pitchFamily="66" charset="0"/>
              </a:rPr>
              <a:t>Even when consumed hours before bedtime, caffeine can remain in the body and make it harder to fall asleep or stay asleep. Relying on caffeine can lead to a cycle of poor sleep.</a:t>
            </a:r>
          </a:p>
        </p:txBody>
      </p:sp>
      <p:pic>
        <p:nvPicPr>
          <p:cNvPr id="8" name="Picture 7">
            <a:extLst>
              <a:ext uri="{FF2B5EF4-FFF2-40B4-BE49-F238E27FC236}">
                <a16:creationId xmlns:a16="http://schemas.microsoft.com/office/drawing/2014/main" id="{177A49DA-5834-45FE-A5A9-FFD4FCCC2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0" y="2263896"/>
            <a:ext cx="3248357" cy="2563441"/>
          </a:xfrm>
          <a:prstGeom prst="rect">
            <a:avLst/>
          </a:prstGeom>
        </p:spPr>
      </p:pic>
    </p:spTree>
    <p:extLst>
      <p:ext uri="{BB962C8B-B14F-4D97-AF65-F5344CB8AC3E}">
        <p14:creationId xmlns:p14="http://schemas.microsoft.com/office/powerpoint/2010/main" val="275730649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A6706-5FB7-4C4D-977E-51318782340F}"/>
              </a:ext>
            </a:extLst>
          </p:cNvPr>
          <p:cNvSpPr>
            <a:spLocks noGrp="1"/>
          </p:cNvSpPr>
          <p:nvPr>
            <p:ph type="ctrTitle"/>
          </p:nvPr>
        </p:nvSpPr>
        <p:spPr>
          <a:xfrm>
            <a:off x="439782" y="-2217396"/>
            <a:ext cx="5817327" cy="2133599"/>
          </a:xfrm>
        </p:spPr>
        <p:txBody>
          <a:bodyPr>
            <a:noAutofit/>
          </a:bodyPr>
          <a:lstStyle/>
          <a:p>
            <a:pPr algn="l"/>
            <a:r>
              <a:rPr lang="en-US" sz="4800" dirty="0">
                <a:solidFill>
                  <a:schemeClr val="bg1">
                    <a:lumMod val="85000"/>
                  </a:schemeClr>
                </a:solidFill>
                <a:latin typeface="Adobe Gothic Std B" panose="020B0800000000000000" pitchFamily="34" charset="-128"/>
                <a:ea typeface="Adobe Gothic Std B" panose="020B0800000000000000" pitchFamily="34" charset="-128"/>
              </a:rPr>
              <a:t>Analysis On University Students Sleeping Patterns</a:t>
            </a:r>
          </a:p>
        </p:txBody>
      </p:sp>
      <p:sp>
        <p:nvSpPr>
          <p:cNvPr id="15" name="Title 1">
            <a:extLst>
              <a:ext uri="{FF2B5EF4-FFF2-40B4-BE49-F238E27FC236}">
                <a16:creationId xmlns:a16="http://schemas.microsoft.com/office/drawing/2014/main" id="{7D7E31CC-92D1-417D-BA64-BD7D4DD6D9C2}"/>
              </a:ext>
            </a:extLst>
          </p:cNvPr>
          <p:cNvSpPr txBox="1">
            <a:spLocks/>
          </p:cNvSpPr>
          <p:nvPr/>
        </p:nvSpPr>
        <p:spPr>
          <a:xfrm>
            <a:off x="514092" y="4088220"/>
            <a:ext cx="5817327" cy="7312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9600" dirty="0">
                <a:solidFill>
                  <a:schemeClr val="bg1">
                    <a:lumMod val="85000"/>
                  </a:schemeClr>
                </a:solidFill>
                <a:latin typeface="Adobe Gothic Std B" panose="020B0800000000000000" pitchFamily="34" charset="-128"/>
                <a:ea typeface="Adobe Gothic Std B" panose="020B0800000000000000" pitchFamily="34" charset="-128"/>
              </a:rPr>
              <a:t>Why this topic?</a:t>
            </a:r>
          </a:p>
        </p:txBody>
      </p:sp>
      <p:grpSp>
        <p:nvGrpSpPr>
          <p:cNvPr id="12" name="Group 11">
            <a:extLst>
              <a:ext uri="{FF2B5EF4-FFF2-40B4-BE49-F238E27FC236}">
                <a16:creationId xmlns:a16="http://schemas.microsoft.com/office/drawing/2014/main" id="{4F7F79EF-D93B-45B4-A1E4-25559A35D171}"/>
              </a:ext>
            </a:extLst>
          </p:cNvPr>
          <p:cNvGrpSpPr/>
          <p:nvPr/>
        </p:nvGrpSpPr>
        <p:grpSpPr>
          <a:xfrm>
            <a:off x="5988805" y="256730"/>
            <a:ext cx="7552369" cy="5130971"/>
            <a:chOff x="5988805" y="256730"/>
            <a:chExt cx="7552369" cy="5130971"/>
          </a:xfr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grpSpPr>
        <p:sp>
          <p:nvSpPr>
            <p:cNvPr id="6" name="Rectangle: Rounded Corners 5">
              <a:extLst>
                <a:ext uri="{FF2B5EF4-FFF2-40B4-BE49-F238E27FC236}">
                  <a16:creationId xmlns:a16="http://schemas.microsoft.com/office/drawing/2014/main" id="{5E811C2E-32CA-420A-9EBE-1208C2B2D278}"/>
                </a:ext>
              </a:extLst>
            </p:cNvPr>
            <p:cNvSpPr/>
            <p:nvPr/>
          </p:nvSpPr>
          <p:spPr>
            <a:xfrm rot="19709965">
              <a:off x="6949182" y="873528"/>
              <a:ext cx="5960354" cy="11364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7199DFA-3223-4C58-A282-9FC681CAD1B8}"/>
                </a:ext>
              </a:extLst>
            </p:cNvPr>
            <p:cNvSpPr/>
            <p:nvPr/>
          </p:nvSpPr>
          <p:spPr>
            <a:xfrm rot="19709965">
              <a:off x="6091864" y="2400716"/>
              <a:ext cx="7280719" cy="11364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99AD39DD-ED95-4560-B4DB-8D5D7397D680}"/>
                </a:ext>
              </a:extLst>
            </p:cNvPr>
            <p:cNvSpPr/>
            <p:nvPr/>
          </p:nvSpPr>
          <p:spPr>
            <a:xfrm rot="19709965">
              <a:off x="8052876" y="3278405"/>
              <a:ext cx="5094780" cy="11364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CB885A64-97B8-4555-8E71-A6D25E249393}"/>
                </a:ext>
              </a:extLst>
            </p:cNvPr>
            <p:cNvSpPr/>
            <p:nvPr/>
          </p:nvSpPr>
          <p:spPr>
            <a:xfrm rot="19709965">
              <a:off x="5988805" y="256730"/>
              <a:ext cx="5292597" cy="11364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9F42051-CD6C-48B8-AD99-C69488E4E26D}"/>
                </a:ext>
              </a:extLst>
            </p:cNvPr>
            <p:cNvSpPr/>
            <p:nvPr/>
          </p:nvSpPr>
          <p:spPr>
            <a:xfrm rot="19709965">
              <a:off x="9323731" y="4251232"/>
              <a:ext cx="4217443" cy="11364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3439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0180CF-EA81-408A-856E-9EE7152E2157}"/>
              </a:ext>
            </a:extLst>
          </p:cNvPr>
          <p:cNvSpPr txBox="1">
            <a:spLocks/>
          </p:cNvSpPr>
          <p:nvPr/>
        </p:nvSpPr>
        <p:spPr>
          <a:xfrm>
            <a:off x="139699" y="112524"/>
            <a:ext cx="5803901" cy="7530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chemeClr val="bg1">
                    <a:lumMod val="85000"/>
                  </a:schemeClr>
                </a:solidFill>
                <a:latin typeface="Adobe Gothic Std B" panose="020B0800000000000000" pitchFamily="34" charset="-128"/>
                <a:ea typeface="Adobe Gothic Std B" panose="020B0800000000000000" pitchFamily="34" charset="-128"/>
              </a:rPr>
              <a:t>Caffeine and Sleep Quality</a:t>
            </a:r>
          </a:p>
        </p:txBody>
      </p:sp>
      <p:sp>
        <p:nvSpPr>
          <p:cNvPr id="33" name="Oval 32">
            <a:extLst>
              <a:ext uri="{FF2B5EF4-FFF2-40B4-BE49-F238E27FC236}">
                <a16:creationId xmlns:a16="http://schemas.microsoft.com/office/drawing/2014/main" id="{36D7274E-1442-439E-9CEA-F960F5D64EC5}"/>
              </a:ext>
            </a:extLst>
          </p:cNvPr>
          <p:cNvSpPr/>
          <p:nvPr/>
        </p:nvSpPr>
        <p:spPr>
          <a:xfrm>
            <a:off x="12236558" y="1098794"/>
            <a:ext cx="217714" cy="20319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26BDAAA-14FE-4240-BA78-188E315F2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1" y="1124389"/>
            <a:ext cx="5330937" cy="4184211"/>
          </a:xfrm>
          <a:prstGeom prst="rect">
            <a:avLst/>
          </a:prstGeom>
        </p:spPr>
      </p:pic>
      <p:sp>
        <p:nvSpPr>
          <p:cNvPr id="7" name="TextBox 6">
            <a:extLst>
              <a:ext uri="{FF2B5EF4-FFF2-40B4-BE49-F238E27FC236}">
                <a16:creationId xmlns:a16="http://schemas.microsoft.com/office/drawing/2014/main" id="{3A7C18F2-048D-44C5-96A6-FEAB0F75C2B6}"/>
              </a:ext>
            </a:extLst>
          </p:cNvPr>
          <p:cNvSpPr txBox="1"/>
          <p:nvPr/>
        </p:nvSpPr>
        <p:spPr>
          <a:xfrm>
            <a:off x="-5295901" y="672300"/>
            <a:ext cx="5179270" cy="2554545"/>
          </a:xfrm>
          <a:prstGeom prst="rect">
            <a:avLst/>
          </a:prstGeom>
          <a:noFill/>
        </p:spPr>
        <p:txBody>
          <a:bodyPr wrap="square">
            <a:spAutoFit/>
          </a:bodyPr>
          <a:lstStyle/>
          <a:p>
            <a:pPr marL="342900" indent="-342900" algn="just">
              <a:buFont typeface="Arial" panose="020B0604020202020204" pitchFamily="34" charset="0"/>
              <a:buChar char="•"/>
            </a:pPr>
            <a:r>
              <a:rPr lang="en-US" sz="1600" dirty="0">
                <a:solidFill>
                  <a:schemeClr val="accent1">
                    <a:lumMod val="40000"/>
                    <a:lumOff val="60000"/>
                  </a:schemeClr>
                </a:solidFill>
                <a:latin typeface="Estrangelo Edessa" panose="03080600000000000000" pitchFamily="66" charset="0"/>
                <a:cs typeface="Estrangelo Edessa" panose="03080600000000000000" pitchFamily="66" charset="0"/>
              </a:rPr>
              <a:t>Caffeine is a common stimulant that can significantly impact sleep quality. While it helps students stay awake and focused during late night study sessions, caffeine can also delay sleep onset, reduce total sleep time, and disrupt deep sleep stages. </a:t>
            </a:r>
          </a:p>
          <a:p>
            <a:pPr marL="342900" indent="-342900" algn="just">
              <a:buFont typeface="Arial" panose="020B0604020202020204" pitchFamily="34" charset="0"/>
              <a:buChar char="•"/>
            </a:pPr>
            <a:endParaRPr lang="en-US" sz="1600" dirty="0">
              <a:solidFill>
                <a:schemeClr val="accent1">
                  <a:lumMod val="40000"/>
                  <a:lumOff val="60000"/>
                </a:schemeClr>
              </a:solidFill>
              <a:latin typeface="Estrangelo Edessa" panose="03080600000000000000" pitchFamily="66" charset="0"/>
              <a:cs typeface="Estrangelo Edessa" panose="03080600000000000000" pitchFamily="66" charset="0"/>
            </a:endParaRPr>
          </a:p>
          <a:p>
            <a:pPr marL="342900" indent="-342900" algn="just">
              <a:buFont typeface="Arial" panose="020B0604020202020204" pitchFamily="34" charset="0"/>
              <a:buChar char="•"/>
            </a:pPr>
            <a:r>
              <a:rPr lang="en-US" sz="1600" dirty="0">
                <a:solidFill>
                  <a:schemeClr val="accent1">
                    <a:lumMod val="40000"/>
                    <a:lumOff val="60000"/>
                  </a:schemeClr>
                </a:solidFill>
                <a:latin typeface="Estrangelo Edessa" panose="03080600000000000000" pitchFamily="66" charset="0"/>
                <a:cs typeface="Estrangelo Edessa" panose="03080600000000000000" pitchFamily="66" charset="0"/>
              </a:rPr>
              <a:t>Even when consumed hours before bedtime, caffeine can remain in the body and make it harder to fall asleep or stay asleep. Relying on caffeine can lead to a cycle of poor sleep.</a:t>
            </a:r>
          </a:p>
        </p:txBody>
      </p:sp>
      <p:pic>
        <p:nvPicPr>
          <p:cNvPr id="4" name="Picture 3">
            <a:extLst>
              <a:ext uri="{FF2B5EF4-FFF2-40B4-BE49-F238E27FC236}">
                <a16:creationId xmlns:a16="http://schemas.microsoft.com/office/drawing/2014/main" id="{26E64A3C-9A7E-4764-BC3A-D7B4FC8E6D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3170" y="865559"/>
            <a:ext cx="6559131" cy="5176139"/>
          </a:xfrm>
          <a:prstGeom prst="rect">
            <a:avLst/>
          </a:prstGeom>
        </p:spPr>
      </p:pic>
    </p:spTree>
    <p:extLst>
      <p:ext uri="{BB962C8B-B14F-4D97-AF65-F5344CB8AC3E}">
        <p14:creationId xmlns:p14="http://schemas.microsoft.com/office/powerpoint/2010/main" val="263355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0180CF-EA81-408A-856E-9EE7152E2157}"/>
              </a:ext>
            </a:extLst>
          </p:cNvPr>
          <p:cNvSpPr txBox="1">
            <a:spLocks/>
          </p:cNvSpPr>
          <p:nvPr/>
        </p:nvSpPr>
        <p:spPr>
          <a:xfrm>
            <a:off x="0" y="14577"/>
            <a:ext cx="12191999" cy="7530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chemeClr val="bg1">
                    <a:lumMod val="85000"/>
                  </a:schemeClr>
                </a:solidFill>
                <a:latin typeface="Adobe Gothic Std B" panose="020B0800000000000000" pitchFamily="34" charset="-128"/>
                <a:ea typeface="Adobe Gothic Std B" panose="020B0800000000000000" pitchFamily="34" charset="-128"/>
              </a:rPr>
              <a:t>CONCLUSION</a:t>
            </a:r>
          </a:p>
        </p:txBody>
      </p:sp>
      <p:sp>
        <p:nvSpPr>
          <p:cNvPr id="33" name="Oval 32">
            <a:extLst>
              <a:ext uri="{FF2B5EF4-FFF2-40B4-BE49-F238E27FC236}">
                <a16:creationId xmlns:a16="http://schemas.microsoft.com/office/drawing/2014/main" id="{36D7274E-1442-439E-9CEA-F960F5D64EC5}"/>
              </a:ext>
            </a:extLst>
          </p:cNvPr>
          <p:cNvSpPr/>
          <p:nvPr/>
        </p:nvSpPr>
        <p:spPr>
          <a:xfrm>
            <a:off x="12236558" y="1098794"/>
            <a:ext cx="217714" cy="20319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ABDCCA-38D2-4E34-AC05-C88671C6B1F5}"/>
              </a:ext>
            </a:extLst>
          </p:cNvPr>
          <p:cNvSpPr txBox="1"/>
          <p:nvPr/>
        </p:nvSpPr>
        <p:spPr>
          <a:xfrm>
            <a:off x="779779" y="1098794"/>
            <a:ext cx="10323650" cy="4524315"/>
          </a:xfrm>
          <a:prstGeom prst="rect">
            <a:avLst/>
          </a:prstGeom>
          <a:noFill/>
        </p:spPr>
        <p:txBody>
          <a:bodyPr wrap="square">
            <a:spAutoFit/>
          </a:bodyPr>
          <a:lstStyle/>
          <a:p>
            <a:pPr marL="342900" indent="-342900" algn="just">
              <a:buFont typeface="Wingdings" panose="05000000000000000000" pitchFamily="2" charset="2"/>
              <a:buChar char="ü"/>
            </a:pPr>
            <a:r>
              <a:rPr lang="en-US" sz="2400" dirty="0">
                <a:solidFill>
                  <a:schemeClr val="accent1">
                    <a:lumMod val="40000"/>
                    <a:lumOff val="60000"/>
                  </a:schemeClr>
                </a:solidFill>
                <a:latin typeface="Estrangelo Edessa" panose="03080600000000000000" pitchFamily="66" charset="0"/>
                <a:cs typeface="Estrangelo Edessa" panose="03080600000000000000" pitchFamily="66" charset="0"/>
              </a:rPr>
              <a:t>In conclusion, sleep quality is a crucial yet often overlooked factor in students' academic success and overall well-being. </a:t>
            </a:r>
          </a:p>
          <a:p>
            <a:pPr marL="342900" indent="-342900" algn="just">
              <a:buFont typeface="Wingdings" panose="05000000000000000000" pitchFamily="2" charset="2"/>
              <a:buChar char="ü"/>
            </a:pPr>
            <a:endParaRPr lang="en-US" sz="2400" dirty="0">
              <a:solidFill>
                <a:schemeClr val="accent1">
                  <a:lumMod val="40000"/>
                  <a:lumOff val="60000"/>
                </a:schemeClr>
              </a:solidFill>
              <a:latin typeface="Estrangelo Edessa" panose="03080600000000000000" pitchFamily="66" charset="0"/>
              <a:cs typeface="Estrangelo Edessa" panose="03080600000000000000" pitchFamily="66" charset="0"/>
            </a:endParaRPr>
          </a:p>
          <a:p>
            <a:pPr marL="342900" indent="-342900" algn="just">
              <a:buFont typeface="Wingdings" panose="05000000000000000000" pitchFamily="2" charset="2"/>
              <a:buChar char="ü"/>
            </a:pPr>
            <a:r>
              <a:rPr lang="en-US" sz="2400" dirty="0">
                <a:solidFill>
                  <a:schemeClr val="accent1">
                    <a:lumMod val="40000"/>
                    <a:lumOff val="60000"/>
                  </a:schemeClr>
                </a:solidFill>
                <a:latin typeface="Estrangelo Edessa" panose="03080600000000000000" pitchFamily="66" charset="0"/>
                <a:cs typeface="Estrangelo Edessa" panose="03080600000000000000" pitchFamily="66" charset="0"/>
              </a:rPr>
              <a:t>Through understanding sleep patterns, we see the strong connections between good sleep, cognitive function, and emotional health. </a:t>
            </a:r>
          </a:p>
          <a:p>
            <a:pPr marL="342900" indent="-342900" algn="just">
              <a:buFont typeface="Wingdings" panose="05000000000000000000" pitchFamily="2" charset="2"/>
              <a:buChar char="ü"/>
            </a:pPr>
            <a:endParaRPr lang="en-US" sz="2400" dirty="0">
              <a:solidFill>
                <a:schemeClr val="accent1">
                  <a:lumMod val="40000"/>
                  <a:lumOff val="60000"/>
                </a:schemeClr>
              </a:solidFill>
              <a:latin typeface="Estrangelo Edessa" panose="03080600000000000000" pitchFamily="66" charset="0"/>
              <a:cs typeface="Estrangelo Edessa" panose="03080600000000000000" pitchFamily="66" charset="0"/>
            </a:endParaRPr>
          </a:p>
          <a:p>
            <a:pPr marL="342900" indent="-342900" algn="just">
              <a:buFont typeface="Wingdings" panose="05000000000000000000" pitchFamily="2" charset="2"/>
              <a:buChar char="ü"/>
            </a:pPr>
            <a:r>
              <a:rPr lang="en-US" sz="2400" dirty="0">
                <a:solidFill>
                  <a:schemeClr val="accent1">
                    <a:lumMod val="40000"/>
                    <a:lumOff val="60000"/>
                  </a:schemeClr>
                </a:solidFill>
                <a:latin typeface="Estrangelo Edessa" panose="03080600000000000000" pitchFamily="66" charset="0"/>
                <a:cs typeface="Estrangelo Edessa" panose="03080600000000000000" pitchFamily="66" charset="0"/>
              </a:rPr>
              <a:t>Poor sleep habits, often influenced by academic pressure, lifestyle choices, and caffeine, can negatively impact memory, concentration, and stress levels. </a:t>
            </a:r>
          </a:p>
          <a:p>
            <a:pPr marL="342900" indent="-342900" algn="just">
              <a:buFont typeface="Wingdings" panose="05000000000000000000" pitchFamily="2" charset="2"/>
              <a:buChar char="ü"/>
            </a:pPr>
            <a:endParaRPr lang="en-US" sz="2400" dirty="0">
              <a:solidFill>
                <a:schemeClr val="accent1">
                  <a:lumMod val="40000"/>
                  <a:lumOff val="60000"/>
                </a:schemeClr>
              </a:solidFill>
              <a:latin typeface="Estrangelo Edessa" panose="03080600000000000000" pitchFamily="66" charset="0"/>
              <a:cs typeface="Estrangelo Edessa" panose="03080600000000000000" pitchFamily="66" charset="0"/>
            </a:endParaRPr>
          </a:p>
          <a:p>
            <a:pPr marL="342900" indent="-342900" algn="just">
              <a:buFont typeface="Wingdings" panose="05000000000000000000" pitchFamily="2" charset="2"/>
              <a:buChar char="ü"/>
            </a:pPr>
            <a:r>
              <a:rPr lang="en-US" sz="2400" dirty="0">
                <a:solidFill>
                  <a:schemeClr val="accent1">
                    <a:lumMod val="40000"/>
                    <a:lumOff val="60000"/>
                  </a:schemeClr>
                </a:solidFill>
                <a:latin typeface="Estrangelo Edessa" panose="03080600000000000000" pitchFamily="66" charset="0"/>
                <a:cs typeface="Estrangelo Edessa" panose="03080600000000000000" pitchFamily="66" charset="0"/>
              </a:rPr>
              <a:t>By recognizing the importance of healthy sleep routines, students can take proactive steps to improve their academic performance, especially in India where the work and study pressure is humongous.</a:t>
            </a:r>
          </a:p>
        </p:txBody>
      </p:sp>
    </p:spTree>
    <p:extLst>
      <p:ext uri="{BB962C8B-B14F-4D97-AF65-F5344CB8AC3E}">
        <p14:creationId xmlns:p14="http://schemas.microsoft.com/office/powerpoint/2010/main" val="976344264"/>
      </p:ext>
    </p:extLst>
  </p:cSld>
  <p:clrMapOvr>
    <a:masterClrMapping/>
  </p:clrMapOvr>
  <mc:AlternateContent xmlns:mc="http://schemas.openxmlformats.org/markup-compatibility/2006">
    <mc:Choice xmlns:p14="http://schemas.microsoft.com/office/powerpoint/2010/main" Requires="p14">
      <p:transition spd="slow" p14:dur="1250">
        <p:checker/>
      </p:transition>
    </mc:Choice>
    <mc:Fallback>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0180CF-EA81-408A-856E-9EE7152E2157}"/>
              </a:ext>
            </a:extLst>
          </p:cNvPr>
          <p:cNvSpPr txBox="1">
            <a:spLocks/>
          </p:cNvSpPr>
          <p:nvPr/>
        </p:nvSpPr>
        <p:spPr>
          <a:xfrm>
            <a:off x="2177143" y="-437606"/>
            <a:ext cx="7837714" cy="38666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200" dirty="0">
                <a:solidFill>
                  <a:schemeClr val="bg1">
                    <a:lumMod val="85000"/>
                  </a:schemeClr>
                </a:solidFill>
                <a:latin typeface="Adobe Gothic Std B" panose="020B0800000000000000" pitchFamily="34" charset="-128"/>
                <a:ea typeface="Adobe Gothic Std B" panose="020B0800000000000000" pitchFamily="34" charset="-128"/>
              </a:rPr>
              <a:t>THANK YOU</a:t>
            </a:r>
          </a:p>
        </p:txBody>
      </p:sp>
      <p:sp>
        <p:nvSpPr>
          <p:cNvPr id="14" name="TextBox 13">
            <a:extLst>
              <a:ext uri="{FF2B5EF4-FFF2-40B4-BE49-F238E27FC236}">
                <a16:creationId xmlns:a16="http://schemas.microsoft.com/office/drawing/2014/main" id="{F377C34F-A5C3-411B-AC6D-E9712C6EA325}"/>
              </a:ext>
            </a:extLst>
          </p:cNvPr>
          <p:cNvSpPr txBox="1"/>
          <p:nvPr/>
        </p:nvSpPr>
        <p:spPr>
          <a:xfrm rot="5400000">
            <a:off x="5601244" y="3903537"/>
            <a:ext cx="989512" cy="1446550"/>
          </a:xfrm>
          <a:prstGeom prst="rect">
            <a:avLst/>
          </a:prstGeom>
          <a:noFill/>
        </p:spPr>
        <p:txBody>
          <a:bodyPr wrap="square">
            <a:spAutoFit/>
          </a:bodyPr>
          <a:lstStyle/>
          <a:p>
            <a:r>
              <a:rPr lang="en-US" sz="8800" dirty="0">
                <a:solidFill>
                  <a:schemeClr val="bg1">
                    <a:lumMod val="85000"/>
                  </a:schemeClr>
                </a:solidFill>
                <a:latin typeface="Adobe Gothic Std B" panose="020B0800000000000000" pitchFamily="34" charset="-128"/>
                <a:ea typeface="Adobe Gothic Std B" panose="020B0800000000000000" pitchFamily="34" charset="-128"/>
              </a:rPr>
              <a:t>D</a:t>
            </a:r>
            <a:endParaRPr lang="en-US" sz="8800" dirty="0"/>
          </a:p>
        </p:txBody>
      </p:sp>
      <p:sp>
        <p:nvSpPr>
          <p:cNvPr id="16" name="TextBox 15">
            <a:extLst>
              <a:ext uri="{FF2B5EF4-FFF2-40B4-BE49-F238E27FC236}">
                <a16:creationId xmlns:a16="http://schemas.microsoft.com/office/drawing/2014/main" id="{DFDA045E-55C2-49B9-9C85-C029CDC9B244}"/>
              </a:ext>
            </a:extLst>
          </p:cNvPr>
          <p:cNvSpPr txBox="1"/>
          <p:nvPr/>
        </p:nvSpPr>
        <p:spPr>
          <a:xfrm rot="5400000">
            <a:off x="5868738" y="3057693"/>
            <a:ext cx="670560" cy="1862048"/>
          </a:xfrm>
          <a:prstGeom prst="rect">
            <a:avLst/>
          </a:prstGeom>
          <a:noFill/>
        </p:spPr>
        <p:txBody>
          <a:bodyPr wrap="square">
            <a:spAutoFit/>
          </a:bodyPr>
          <a:lstStyle/>
          <a:p>
            <a:r>
              <a:rPr lang="en-US" sz="11500" dirty="0">
                <a:solidFill>
                  <a:schemeClr val="bg1">
                    <a:lumMod val="85000"/>
                  </a:schemeClr>
                </a:solidFill>
                <a:latin typeface="Adobe Gothic Std B" panose="020B0800000000000000" pitchFamily="34" charset="-128"/>
                <a:ea typeface="Adobe Gothic Std B" panose="020B0800000000000000" pitchFamily="34" charset="-128"/>
              </a:rPr>
              <a:t>:</a:t>
            </a:r>
            <a:endParaRPr lang="en-US" sz="11500" dirty="0"/>
          </a:p>
        </p:txBody>
      </p:sp>
      <p:sp>
        <p:nvSpPr>
          <p:cNvPr id="5" name="Title 1">
            <a:extLst>
              <a:ext uri="{FF2B5EF4-FFF2-40B4-BE49-F238E27FC236}">
                <a16:creationId xmlns:a16="http://schemas.microsoft.com/office/drawing/2014/main" id="{331A6E56-59AA-4E22-A219-2A22F49F76BB}"/>
              </a:ext>
            </a:extLst>
          </p:cNvPr>
          <p:cNvSpPr txBox="1">
            <a:spLocks/>
          </p:cNvSpPr>
          <p:nvPr/>
        </p:nvSpPr>
        <p:spPr>
          <a:xfrm>
            <a:off x="0" y="5600187"/>
            <a:ext cx="12192000" cy="61520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lumMod val="85000"/>
                  </a:schemeClr>
                </a:solidFill>
                <a:latin typeface="Arial Rounded MT Bold" panose="020F0704030504030204" pitchFamily="34" charset="0"/>
                <a:ea typeface="Adobe Gothic Std B" panose="020B0800000000000000" pitchFamily="34" charset="-128"/>
              </a:rPr>
              <a:t>Presented by </a:t>
            </a:r>
            <a:r>
              <a:rPr lang="en-US" sz="2400" dirty="0">
                <a:solidFill>
                  <a:schemeClr val="bg1">
                    <a:lumMod val="85000"/>
                  </a:schemeClr>
                </a:solidFill>
                <a:latin typeface="Adobe Gothic Std B" panose="020B0800000000000000" pitchFamily="34" charset="-128"/>
                <a:ea typeface="Adobe Gothic Std B" panose="020B0800000000000000" pitchFamily="34" charset="-128"/>
              </a:rPr>
              <a:t>: </a:t>
            </a:r>
            <a:r>
              <a:rPr lang="en-US" sz="2400" dirty="0" err="1">
                <a:solidFill>
                  <a:schemeClr val="bg1">
                    <a:lumMod val="85000"/>
                  </a:schemeClr>
                </a:solidFill>
                <a:latin typeface="Adobe Gothic Std B" panose="020B0800000000000000" pitchFamily="34" charset="-128"/>
                <a:ea typeface="Adobe Gothic Std B" panose="020B0800000000000000" pitchFamily="34" charset="-128"/>
              </a:rPr>
              <a:t>Somay</a:t>
            </a:r>
            <a:r>
              <a:rPr lang="en-US" sz="2400" dirty="0">
                <a:solidFill>
                  <a:schemeClr val="bg1">
                    <a:lumMod val="85000"/>
                  </a:schemeClr>
                </a:solidFill>
                <a:latin typeface="Adobe Gothic Std B" panose="020B0800000000000000" pitchFamily="34" charset="-128"/>
                <a:ea typeface="Adobe Gothic Std B" panose="020B0800000000000000" pitchFamily="34" charset="-128"/>
              </a:rPr>
              <a:t> (38027), </a:t>
            </a:r>
            <a:r>
              <a:rPr lang="en-US" sz="2400" dirty="0" err="1">
                <a:solidFill>
                  <a:schemeClr val="bg1">
                    <a:lumMod val="85000"/>
                  </a:schemeClr>
                </a:solidFill>
                <a:latin typeface="Adobe Gothic Std B" panose="020B0800000000000000" pitchFamily="34" charset="-128"/>
                <a:ea typeface="Adobe Gothic Std B" panose="020B0800000000000000" pitchFamily="34" charset="-128"/>
              </a:rPr>
              <a:t>Shivam</a:t>
            </a:r>
            <a:r>
              <a:rPr lang="en-US" sz="2400" dirty="0">
                <a:solidFill>
                  <a:schemeClr val="bg1">
                    <a:lumMod val="85000"/>
                  </a:schemeClr>
                </a:solidFill>
                <a:latin typeface="Adobe Gothic Std B" panose="020B0800000000000000" pitchFamily="34" charset="-128"/>
                <a:ea typeface="Adobe Gothic Std B" panose="020B0800000000000000" pitchFamily="34" charset="-128"/>
              </a:rPr>
              <a:t> (38040), Anand (38015), Keshav (38046) </a:t>
            </a:r>
          </a:p>
        </p:txBody>
      </p:sp>
    </p:spTree>
    <p:extLst>
      <p:ext uri="{BB962C8B-B14F-4D97-AF65-F5344CB8AC3E}">
        <p14:creationId xmlns:p14="http://schemas.microsoft.com/office/powerpoint/2010/main" val="11478017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2F1568F-374A-4DB0-9976-7A85B5BA8253}"/>
              </a:ext>
            </a:extLst>
          </p:cNvPr>
          <p:cNvSpPr>
            <a:spLocks noGrp="1"/>
          </p:cNvSpPr>
          <p:nvPr>
            <p:ph type="subTitle" idx="1"/>
          </p:nvPr>
        </p:nvSpPr>
        <p:spPr>
          <a:xfrm>
            <a:off x="-2316118" y="3409496"/>
            <a:ext cx="7123612" cy="2525305"/>
          </a:xfrm>
        </p:spPr>
        <p:txBody>
          <a:bodyPr>
            <a:normAutofit/>
          </a:bodyPr>
          <a:lstStyle/>
          <a:p>
            <a:pPr algn="l"/>
            <a:r>
              <a:rPr lang="en-US" sz="2800" dirty="0" err="1">
                <a:solidFill>
                  <a:schemeClr val="bg1">
                    <a:lumMod val="95000"/>
                  </a:schemeClr>
                </a:solidFill>
                <a:latin typeface="Estrangelo Edessa" panose="03080600000000000000" pitchFamily="66" charset="0"/>
                <a:cs typeface="Estrangelo Edessa" panose="03080600000000000000" pitchFamily="66" charset="0"/>
              </a:rPr>
              <a:t>Somay</a:t>
            </a:r>
            <a:r>
              <a:rPr lang="en-US" sz="2800" dirty="0">
                <a:solidFill>
                  <a:schemeClr val="bg1">
                    <a:lumMod val="95000"/>
                  </a:schemeClr>
                </a:solidFill>
                <a:latin typeface="Estrangelo Edessa" panose="03080600000000000000" pitchFamily="66" charset="0"/>
                <a:cs typeface="Estrangelo Edessa" panose="03080600000000000000" pitchFamily="66" charset="0"/>
              </a:rPr>
              <a:t> (38027)</a:t>
            </a:r>
          </a:p>
          <a:p>
            <a:pPr algn="l"/>
            <a:r>
              <a:rPr lang="en-US" sz="2800" dirty="0" err="1">
                <a:solidFill>
                  <a:schemeClr val="bg1">
                    <a:lumMod val="95000"/>
                  </a:schemeClr>
                </a:solidFill>
                <a:latin typeface="Estrangelo Edessa" panose="03080600000000000000" pitchFamily="66" charset="0"/>
                <a:cs typeface="Estrangelo Edessa" panose="03080600000000000000" pitchFamily="66" charset="0"/>
              </a:rPr>
              <a:t>Shivam</a:t>
            </a:r>
            <a:r>
              <a:rPr lang="en-US" sz="2800" dirty="0">
                <a:solidFill>
                  <a:schemeClr val="bg1">
                    <a:lumMod val="95000"/>
                  </a:schemeClr>
                </a:solidFill>
                <a:latin typeface="Estrangelo Edessa" panose="03080600000000000000" pitchFamily="66" charset="0"/>
                <a:cs typeface="Estrangelo Edessa" panose="03080600000000000000" pitchFamily="66" charset="0"/>
              </a:rPr>
              <a:t> (38040)</a:t>
            </a:r>
          </a:p>
          <a:p>
            <a:pPr algn="l"/>
            <a:r>
              <a:rPr lang="en-US" sz="2800" dirty="0">
                <a:solidFill>
                  <a:schemeClr val="bg1">
                    <a:lumMod val="95000"/>
                  </a:schemeClr>
                </a:solidFill>
                <a:latin typeface="Estrangelo Edessa" panose="03080600000000000000" pitchFamily="66" charset="0"/>
                <a:cs typeface="Estrangelo Edessa" panose="03080600000000000000" pitchFamily="66" charset="0"/>
              </a:rPr>
              <a:t>Anand</a:t>
            </a:r>
          </a:p>
          <a:p>
            <a:pPr algn="l"/>
            <a:r>
              <a:rPr lang="en-US" sz="2800" dirty="0">
                <a:solidFill>
                  <a:schemeClr val="bg1">
                    <a:lumMod val="95000"/>
                  </a:schemeClr>
                </a:solidFill>
                <a:latin typeface="Estrangelo Edessa" panose="03080600000000000000" pitchFamily="66" charset="0"/>
                <a:cs typeface="Estrangelo Edessa" panose="03080600000000000000" pitchFamily="66" charset="0"/>
              </a:rPr>
              <a:t>Keshav (38046)</a:t>
            </a:r>
          </a:p>
        </p:txBody>
      </p:sp>
      <p:sp>
        <p:nvSpPr>
          <p:cNvPr id="11" name="Title 1">
            <a:extLst>
              <a:ext uri="{FF2B5EF4-FFF2-40B4-BE49-F238E27FC236}">
                <a16:creationId xmlns:a16="http://schemas.microsoft.com/office/drawing/2014/main" id="{D10180CF-EA81-408A-856E-9EE7152E2157}"/>
              </a:ext>
            </a:extLst>
          </p:cNvPr>
          <p:cNvSpPr txBox="1">
            <a:spLocks/>
          </p:cNvSpPr>
          <p:nvPr/>
        </p:nvSpPr>
        <p:spPr>
          <a:xfrm>
            <a:off x="198482" y="635000"/>
            <a:ext cx="5817327" cy="7312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lumMod val="85000"/>
                  </a:schemeClr>
                </a:solidFill>
                <a:latin typeface="Adobe Gothic Std B" panose="020B0800000000000000" pitchFamily="34" charset="-128"/>
                <a:ea typeface="Adobe Gothic Std B" panose="020B0800000000000000" pitchFamily="34" charset="-128"/>
              </a:rPr>
              <a:t>Why this topic?</a:t>
            </a:r>
          </a:p>
        </p:txBody>
      </p:sp>
      <p:grpSp>
        <p:nvGrpSpPr>
          <p:cNvPr id="12" name="Group 11">
            <a:extLst>
              <a:ext uri="{FF2B5EF4-FFF2-40B4-BE49-F238E27FC236}">
                <a16:creationId xmlns:a16="http://schemas.microsoft.com/office/drawing/2014/main" id="{4F7F79EF-D93B-45B4-A1E4-25559A35D171}"/>
              </a:ext>
            </a:extLst>
          </p:cNvPr>
          <p:cNvGrpSpPr/>
          <p:nvPr/>
        </p:nvGrpSpPr>
        <p:grpSpPr>
          <a:xfrm>
            <a:off x="5988805" y="-2715070"/>
            <a:ext cx="7552369" cy="5130971"/>
            <a:chOff x="5988805" y="256730"/>
            <a:chExt cx="7552369" cy="5130971"/>
          </a:xfr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grpSpPr>
        <p:sp>
          <p:nvSpPr>
            <p:cNvPr id="6" name="Rectangle: Rounded Corners 5">
              <a:extLst>
                <a:ext uri="{FF2B5EF4-FFF2-40B4-BE49-F238E27FC236}">
                  <a16:creationId xmlns:a16="http://schemas.microsoft.com/office/drawing/2014/main" id="{5E811C2E-32CA-420A-9EBE-1208C2B2D278}"/>
                </a:ext>
              </a:extLst>
            </p:cNvPr>
            <p:cNvSpPr/>
            <p:nvPr/>
          </p:nvSpPr>
          <p:spPr>
            <a:xfrm rot="19709965">
              <a:off x="6949182" y="873528"/>
              <a:ext cx="5960354" cy="11364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7199DFA-3223-4C58-A282-9FC681CAD1B8}"/>
                </a:ext>
              </a:extLst>
            </p:cNvPr>
            <p:cNvSpPr/>
            <p:nvPr/>
          </p:nvSpPr>
          <p:spPr>
            <a:xfrm rot="19709965">
              <a:off x="6091864" y="2400716"/>
              <a:ext cx="7280719" cy="11364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99AD39DD-ED95-4560-B4DB-8D5D7397D680}"/>
                </a:ext>
              </a:extLst>
            </p:cNvPr>
            <p:cNvSpPr/>
            <p:nvPr/>
          </p:nvSpPr>
          <p:spPr>
            <a:xfrm rot="19709965">
              <a:off x="8052876" y="3278405"/>
              <a:ext cx="5094780" cy="11364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CB885A64-97B8-4555-8E71-A6D25E249393}"/>
                </a:ext>
              </a:extLst>
            </p:cNvPr>
            <p:cNvSpPr/>
            <p:nvPr/>
          </p:nvSpPr>
          <p:spPr>
            <a:xfrm rot="19709965">
              <a:off x="5988805" y="256730"/>
              <a:ext cx="5292597" cy="11364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9F42051-CD6C-48B8-AD99-C69488E4E26D}"/>
                </a:ext>
              </a:extLst>
            </p:cNvPr>
            <p:cNvSpPr/>
            <p:nvPr/>
          </p:nvSpPr>
          <p:spPr>
            <a:xfrm rot="19709965">
              <a:off x="9323731" y="4251232"/>
              <a:ext cx="4217443" cy="11364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F1A5F793-4973-45B7-9B8D-7FABAC1DB918}"/>
              </a:ext>
            </a:extLst>
          </p:cNvPr>
          <p:cNvSpPr txBox="1"/>
          <p:nvPr/>
        </p:nvSpPr>
        <p:spPr>
          <a:xfrm>
            <a:off x="260221" y="1344954"/>
            <a:ext cx="6071198" cy="2308324"/>
          </a:xfrm>
          <a:prstGeom prst="rect">
            <a:avLst/>
          </a:prstGeom>
          <a:noFill/>
        </p:spPr>
        <p:txBody>
          <a:bodyPr wrap="square">
            <a:spAutoFit/>
          </a:bodyPr>
          <a:lstStyle/>
          <a:p>
            <a:pPr algn="just"/>
            <a:r>
              <a:rPr lang="en-US" sz="2400" dirty="0">
                <a:solidFill>
                  <a:schemeClr val="bg1">
                    <a:lumMod val="95000"/>
                  </a:schemeClr>
                </a:solidFill>
                <a:latin typeface="Estrangelo Edessa" panose="03080600000000000000" pitchFamily="66" charset="0"/>
                <a:cs typeface="Estrangelo Edessa" panose="03080600000000000000" pitchFamily="66" charset="0"/>
              </a:rPr>
              <a:t>Understanding sleep patterns in university students is essential because it directly impacts academic performance, mental health, and overall well-being. Sleep is crucial for cognitive functioning, memory consolidation, and stress management. </a:t>
            </a:r>
          </a:p>
        </p:txBody>
      </p:sp>
      <p:sp>
        <p:nvSpPr>
          <p:cNvPr id="15" name="TextBox 14">
            <a:extLst>
              <a:ext uri="{FF2B5EF4-FFF2-40B4-BE49-F238E27FC236}">
                <a16:creationId xmlns:a16="http://schemas.microsoft.com/office/drawing/2014/main" id="{23F83155-3917-4186-A3BD-7B8A9658A661}"/>
              </a:ext>
            </a:extLst>
          </p:cNvPr>
          <p:cNvSpPr txBox="1"/>
          <p:nvPr/>
        </p:nvSpPr>
        <p:spPr>
          <a:xfrm>
            <a:off x="5510604" y="3632231"/>
            <a:ext cx="6071198" cy="3046988"/>
          </a:xfrm>
          <a:prstGeom prst="rect">
            <a:avLst/>
          </a:prstGeom>
          <a:noFill/>
        </p:spPr>
        <p:txBody>
          <a:bodyPr wrap="square">
            <a:spAutoFit/>
          </a:bodyPr>
          <a:lstStyle/>
          <a:p>
            <a:pPr algn="just"/>
            <a:r>
              <a:rPr lang="en-US" sz="2400" dirty="0">
                <a:solidFill>
                  <a:schemeClr val="bg1">
                    <a:lumMod val="95000"/>
                  </a:schemeClr>
                </a:solidFill>
                <a:latin typeface="Estrangelo Edessa" panose="03080600000000000000" pitchFamily="66" charset="0"/>
                <a:cs typeface="Estrangelo Edessa" panose="03080600000000000000" pitchFamily="66" charset="0"/>
              </a:rPr>
              <a:t>However, university students often face irregular schedules, workload pressures, and social influences that can disrupt healthy sleep. By analyzing sleep patterns, we can identify trends, challenges, and potential interventions to promote better sleep habits, enhancing students' academic outcomes and long-term health.</a:t>
            </a:r>
          </a:p>
        </p:txBody>
      </p:sp>
      <p:sp>
        <p:nvSpPr>
          <p:cNvPr id="18" name="Title 1">
            <a:extLst>
              <a:ext uri="{FF2B5EF4-FFF2-40B4-BE49-F238E27FC236}">
                <a16:creationId xmlns:a16="http://schemas.microsoft.com/office/drawing/2014/main" id="{D06ADF46-8967-4569-8198-F166D81801D7}"/>
              </a:ext>
            </a:extLst>
          </p:cNvPr>
          <p:cNvSpPr>
            <a:spLocks noGrp="1"/>
          </p:cNvSpPr>
          <p:nvPr>
            <p:ph type="ctrTitle"/>
          </p:nvPr>
        </p:nvSpPr>
        <p:spPr>
          <a:xfrm>
            <a:off x="439782" y="-2138952"/>
            <a:ext cx="5817327" cy="2133599"/>
          </a:xfrm>
        </p:spPr>
        <p:txBody>
          <a:bodyPr>
            <a:noAutofit/>
          </a:bodyPr>
          <a:lstStyle/>
          <a:p>
            <a:pPr algn="l"/>
            <a:r>
              <a:rPr lang="en-US" sz="4800" dirty="0">
                <a:solidFill>
                  <a:schemeClr val="bg1">
                    <a:lumMod val="85000"/>
                  </a:schemeClr>
                </a:solidFill>
                <a:latin typeface="Adobe Gothic Std B" panose="020B0800000000000000" pitchFamily="34" charset="-128"/>
                <a:ea typeface="Adobe Gothic Std B" panose="020B0800000000000000" pitchFamily="34" charset="-128"/>
              </a:rPr>
              <a:t>Analysis On University Students Sleeping Patterns</a:t>
            </a:r>
          </a:p>
        </p:txBody>
      </p:sp>
    </p:spTree>
    <p:extLst>
      <p:ext uri="{BB962C8B-B14F-4D97-AF65-F5344CB8AC3E}">
        <p14:creationId xmlns:p14="http://schemas.microsoft.com/office/powerpoint/2010/main" val="2496457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0180CF-EA81-408A-856E-9EE7152E2157}"/>
              </a:ext>
            </a:extLst>
          </p:cNvPr>
          <p:cNvSpPr txBox="1">
            <a:spLocks/>
          </p:cNvSpPr>
          <p:nvPr/>
        </p:nvSpPr>
        <p:spPr>
          <a:xfrm>
            <a:off x="198482" y="635000"/>
            <a:ext cx="6801609" cy="7312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lumMod val="85000"/>
                  </a:schemeClr>
                </a:solidFill>
                <a:latin typeface="Adobe Gothic Std B" panose="020B0800000000000000" pitchFamily="34" charset="-128"/>
                <a:ea typeface="Adobe Gothic Std B" panose="020B0800000000000000" pitchFamily="34" charset="-128"/>
              </a:rPr>
              <a:t>Tools and Data Info</a:t>
            </a:r>
          </a:p>
        </p:txBody>
      </p:sp>
      <p:sp>
        <p:nvSpPr>
          <p:cNvPr id="13" name="TextBox 12">
            <a:extLst>
              <a:ext uri="{FF2B5EF4-FFF2-40B4-BE49-F238E27FC236}">
                <a16:creationId xmlns:a16="http://schemas.microsoft.com/office/drawing/2014/main" id="{F1A5F793-4973-45B7-9B8D-7FABAC1DB918}"/>
              </a:ext>
            </a:extLst>
          </p:cNvPr>
          <p:cNvSpPr txBox="1"/>
          <p:nvPr/>
        </p:nvSpPr>
        <p:spPr>
          <a:xfrm>
            <a:off x="332066" y="1744979"/>
            <a:ext cx="3016379" cy="2308324"/>
          </a:xfrm>
          <a:prstGeom prst="rect">
            <a:avLst/>
          </a:prstGeom>
          <a:noFill/>
        </p:spPr>
        <p:txBody>
          <a:bodyPr wrap="square">
            <a:spAutoFit/>
          </a:bodyPr>
          <a:lstStyle/>
          <a:p>
            <a:pPr marL="342900" indent="-342900" algn="just">
              <a:buFont typeface="Wingdings" panose="05000000000000000000" pitchFamily="2" charset="2"/>
              <a:buChar char="Ø"/>
            </a:pPr>
            <a:r>
              <a:rPr lang="en-US" sz="2400" dirty="0">
                <a:solidFill>
                  <a:schemeClr val="bg1">
                    <a:lumMod val="95000"/>
                  </a:schemeClr>
                </a:solidFill>
                <a:latin typeface="Estrangelo Edessa" panose="03080600000000000000" pitchFamily="66" charset="0"/>
                <a:cs typeface="Estrangelo Edessa" panose="03080600000000000000" pitchFamily="66" charset="0"/>
              </a:rPr>
              <a:t>Python</a:t>
            </a:r>
          </a:p>
          <a:p>
            <a:pPr marL="342900" indent="-342900" algn="just">
              <a:buFont typeface="Wingdings" panose="05000000000000000000" pitchFamily="2" charset="2"/>
              <a:buChar char="Ø"/>
            </a:pPr>
            <a:r>
              <a:rPr lang="en-US" sz="2400" dirty="0" err="1">
                <a:solidFill>
                  <a:schemeClr val="bg1">
                    <a:lumMod val="95000"/>
                  </a:schemeClr>
                </a:solidFill>
                <a:latin typeface="Estrangelo Edessa" panose="03080600000000000000" pitchFamily="66" charset="0"/>
                <a:cs typeface="Estrangelo Edessa" panose="03080600000000000000" pitchFamily="66" charset="0"/>
              </a:rPr>
              <a:t>Jupyter</a:t>
            </a:r>
            <a:r>
              <a:rPr lang="en-US" sz="2400" dirty="0">
                <a:solidFill>
                  <a:schemeClr val="bg1">
                    <a:lumMod val="95000"/>
                  </a:schemeClr>
                </a:solidFill>
                <a:latin typeface="Estrangelo Edessa" panose="03080600000000000000" pitchFamily="66" charset="0"/>
                <a:cs typeface="Estrangelo Edessa" panose="03080600000000000000" pitchFamily="66" charset="0"/>
              </a:rPr>
              <a:t> Notebook</a:t>
            </a:r>
          </a:p>
          <a:p>
            <a:pPr marL="342900" indent="-342900" algn="just">
              <a:buFont typeface="Wingdings" panose="05000000000000000000" pitchFamily="2" charset="2"/>
              <a:buChar char="Ø"/>
            </a:pPr>
            <a:r>
              <a:rPr lang="en-US" sz="2400" dirty="0" err="1">
                <a:solidFill>
                  <a:schemeClr val="bg1">
                    <a:lumMod val="95000"/>
                  </a:schemeClr>
                </a:solidFill>
                <a:latin typeface="Estrangelo Edessa" panose="03080600000000000000" pitchFamily="66" charset="0"/>
                <a:cs typeface="Estrangelo Edessa" panose="03080600000000000000" pitchFamily="66" charset="0"/>
              </a:rPr>
              <a:t>Numpy</a:t>
            </a:r>
            <a:endParaRPr lang="en-US" sz="2400" dirty="0">
              <a:solidFill>
                <a:schemeClr val="bg1">
                  <a:lumMod val="95000"/>
                </a:schemeClr>
              </a:solidFill>
              <a:latin typeface="Estrangelo Edessa" panose="03080600000000000000" pitchFamily="66" charset="0"/>
              <a:cs typeface="Estrangelo Edessa" panose="03080600000000000000" pitchFamily="66" charset="0"/>
            </a:endParaRPr>
          </a:p>
          <a:p>
            <a:pPr marL="342900" indent="-342900" algn="just">
              <a:buFont typeface="Wingdings" panose="05000000000000000000" pitchFamily="2" charset="2"/>
              <a:buChar char="Ø"/>
            </a:pPr>
            <a:r>
              <a:rPr lang="en-US" sz="2400" dirty="0">
                <a:solidFill>
                  <a:schemeClr val="bg1">
                    <a:lumMod val="95000"/>
                  </a:schemeClr>
                </a:solidFill>
                <a:latin typeface="Estrangelo Edessa" panose="03080600000000000000" pitchFamily="66" charset="0"/>
                <a:cs typeface="Estrangelo Edessa" panose="03080600000000000000" pitchFamily="66" charset="0"/>
              </a:rPr>
              <a:t>Pandas</a:t>
            </a:r>
          </a:p>
          <a:p>
            <a:pPr marL="342900" indent="-342900" algn="just">
              <a:buFont typeface="Wingdings" panose="05000000000000000000" pitchFamily="2" charset="2"/>
              <a:buChar char="Ø"/>
            </a:pPr>
            <a:r>
              <a:rPr lang="en-US" sz="2400" dirty="0">
                <a:solidFill>
                  <a:schemeClr val="bg1">
                    <a:lumMod val="95000"/>
                  </a:schemeClr>
                </a:solidFill>
                <a:latin typeface="Estrangelo Edessa" panose="03080600000000000000" pitchFamily="66" charset="0"/>
                <a:cs typeface="Estrangelo Edessa" panose="03080600000000000000" pitchFamily="66" charset="0"/>
              </a:rPr>
              <a:t>Matplotlib</a:t>
            </a:r>
          </a:p>
          <a:p>
            <a:pPr marL="342900" indent="-342900" algn="just">
              <a:buFont typeface="Wingdings" panose="05000000000000000000" pitchFamily="2" charset="2"/>
              <a:buChar char="Ø"/>
            </a:pPr>
            <a:r>
              <a:rPr lang="en-US" sz="2400" dirty="0">
                <a:solidFill>
                  <a:schemeClr val="bg1">
                    <a:lumMod val="95000"/>
                  </a:schemeClr>
                </a:solidFill>
                <a:latin typeface="Estrangelo Edessa" panose="03080600000000000000" pitchFamily="66" charset="0"/>
                <a:cs typeface="Estrangelo Edessa" panose="03080600000000000000" pitchFamily="66" charset="0"/>
              </a:rPr>
              <a:t>Seaborn</a:t>
            </a:r>
          </a:p>
        </p:txBody>
      </p:sp>
    </p:spTree>
    <p:extLst>
      <p:ext uri="{BB962C8B-B14F-4D97-AF65-F5344CB8AC3E}">
        <p14:creationId xmlns:p14="http://schemas.microsoft.com/office/powerpoint/2010/main" val="3585567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250"/>
                                        <p:tgtEl>
                                          <p:spTgt spid="13">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250"/>
                                        <p:tgtEl>
                                          <p:spTgt spid="13">
                                            <p:txEl>
                                              <p:pRg st="1" end="1"/>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fade">
                                      <p:cBhvr>
                                        <p:cTn id="15" dur="250"/>
                                        <p:tgtEl>
                                          <p:spTgt spid="13">
                                            <p:txEl>
                                              <p:pRg st="2" end="2"/>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fade">
                                      <p:cBhvr>
                                        <p:cTn id="19" dur="250"/>
                                        <p:tgtEl>
                                          <p:spTgt spid="13">
                                            <p:txEl>
                                              <p:pRg st="3" end="3"/>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fade">
                                      <p:cBhvr>
                                        <p:cTn id="23" dur="250"/>
                                        <p:tgtEl>
                                          <p:spTgt spid="13">
                                            <p:txEl>
                                              <p:pRg st="4" end="4"/>
                                            </p:txEl>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25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0180CF-EA81-408A-856E-9EE7152E2157}"/>
              </a:ext>
            </a:extLst>
          </p:cNvPr>
          <p:cNvSpPr txBox="1">
            <a:spLocks/>
          </p:cNvSpPr>
          <p:nvPr/>
        </p:nvSpPr>
        <p:spPr>
          <a:xfrm>
            <a:off x="198482" y="635000"/>
            <a:ext cx="6801609" cy="7312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lumMod val="85000"/>
                  </a:schemeClr>
                </a:solidFill>
                <a:latin typeface="Adobe Gothic Std B" panose="020B0800000000000000" pitchFamily="34" charset="-128"/>
                <a:ea typeface="Adobe Gothic Std B" panose="020B0800000000000000" pitchFamily="34" charset="-128"/>
              </a:rPr>
              <a:t>Tools and Data Info</a:t>
            </a:r>
          </a:p>
        </p:txBody>
      </p:sp>
      <p:sp>
        <p:nvSpPr>
          <p:cNvPr id="7" name="TextBox 6">
            <a:extLst>
              <a:ext uri="{FF2B5EF4-FFF2-40B4-BE49-F238E27FC236}">
                <a16:creationId xmlns:a16="http://schemas.microsoft.com/office/drawing/2014/main" id="{27067AE9-B8AA-411D-8ED0-C1B3D2C72AB0}"/>
              </a:ext>
            </a:extLst>
          </p:cNvPr>
          <p:cNvSpPr txBox="1"/>
          <p:nvPr/>
        </p:nvSpPr>
        <p:spPr>
          <a:xfrm>
            <a:off x="301064" y="1739260"/>
            <a:ext cx="8202856" cy="2677656"/>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chemeClr val="bg1">
                    <a:lumMod val="95000"/>
                  </a:schemeClr>
                </a:solidFill>
                <a:latin typeface="Estrangelo Edessa" panose="03080600000000000000" pitchFamily="66" charset="0"/>
                <a:cs typeface="Estrangelo Edessa" panose="03080600000000000000" pitchFamily="66" charset="0"/>
              </a:rPr>
              <a:t>Platform: </a:t>
            </a:r>
            <a:r>
              <a:rPr lang="en-US" sz="2400" i="1" dirty="0">
                <a:solidFill>
                  <a:schemeClr val="bg1">
                    <a:lumMod val="95000"/>
                  </a:schemeClr>
                </a:solidFill>
                <a:latin typeface="Estrangelo Edessa" panose="03080600000000000000" pitchFamily="66" charset="0"/>
                <a:cs typeface="Estrangelo Edessa" panose="03080600000000000000" pitchFamily="66" charset="0"/>
              </a:rPr>
              <a:t>Kaggle</a:t>
            </a:r>
          </a:p>
          <a:p>
            <a:pPr marL="342900" indent="-342900">
              <a:buFont typeface="Wingdings" panose="05000000000000000000" pitchFamily="2" charset="2"/>
              <a:buChar char="Ø"/>
            </a:pPr>
            <a:r>
              <a:rPr lang="en-US" sz="2400" b="1" dirty="0">
                <a:solidFill>
                  <a:schemeClr val="bg1">
                    <a:lumMod val="95000"/>
                  </a:schemeClr>
                </a:solidFill>
                <a:latin typeface="Estrangelo Edessa" panose="03080600000000000000" pitchFamily="66" charset="0"/>
                <a:cs typeface="Estrangelo Edessa" panose="03080600000000000000" pitchFamily="66" charset="0"/>
              </a:rPr>
              <a:t>Collected By: </a:t>
            </a:r>
            <a:r>
              <a:rPr lang="en-US" sz="2400" i="1" dirty="0">
                <a:solidFill>
                  <a:schemeClr val="bg1">
                    <a:lumMod val="95000"/>
                  </a:schemeClr>
                </a:solidFill>
                <a:latin typeface="Estrangelo Edessa" panose="03080600000000000000" pitchFamily="66" charset="0"/>
                <a:cs typeface="Estrangelo Edessa" panose="03080600000000000000" pitchFamily="66" charset="0"/>
              </a:rPr>
              <a:t>Arsalan Jamal in 2024</a:t>
            </a:r>
          </a:p>
          <a:p>
            <a:pPr marL="342900" indent="-342900">
              <a:buFont typeface="Wingdings" panose="05000000000000000000" pitchFamily="2" charset="2"/>
              <a:buChar char="Ø"/>
            </a:pPr>
            <a:r>
              <a:rPr lang="en-US" sz="2400" b="1" dirty="0">
                <a:solidFill>
                  <a:schemeClr val="bg1">
                    <a:lumMod val="95000"/>
                  </a:schemeClr>
                </a:solidFill>
                <a:latin typeface="Estrangelo Edessa" panose="03080600000000000000" pitchFamily="66" charset="0"/>
                <a:cs typeface="Estrangelo Edessa" panose="03080600000000000000" pitchFamily="66" charset="0"/>
              </a:rPr>
              <a:t>Sample Size: </a:t>
            </a:r>
            <a:r>
              <a:rPr lang="en-US" sz="2400" i="1" dirty="0">
                <a:solidFill>
                  <a:schemeClr val="bg1">
                    <a:lumMod val="95000"/>
                  </a:schemeClr>
                </a:solidFill>
                <a:latin typeface="Estrangelo Edessa" panose="03080600000000000000" pitchFamily="66" charset="0"/>
                <a:cs typeface="Estrangelo Edessa" panose="03080600000000000000" pitchFamily="66" charset="0"/>
              </a:rPr>
              <a:t>[Number of students]</a:t>
            </a:r>
          </a:p>
          <a:p>
            <a:pPr marL="342900" indent="-342900">
              <a:buFont typeface="Wingdings" panose="05000000000000000000" pitchFamily="2" charset="2"/>
              <a:buChar char="Ø"/>
            </a:pPr>
            <a:r>
              <a:rPr lang="en-US" sz="2400" b="1" dirty="0">
                <a:solidFill>
                  <a:schemeClr val="bg1">
                    <a:lumMod val="95000"/>
                  </a:schemeClr>
                </a:solidFill>
                <a:latin typeface="Estrangelo Edessa" panose="03080600000000000000" pitchFamily="66" charset="0"/>
                <a:cs typeface="Estrangelo Edessa" panose="03080600000000000000" pitchFamily="66" charset="0"/>
              </a:rPr>
              <a:t>Data Points Collected: </a:t>
            </a:r>
            <a:r>
              <a:rPr lang="en-US" sz="2400" i="1" dirty="0">
                <a:solidFill>
                  <a:schemeClr val="bg1">
                    <a:lumMod val="95000"/>
                  </a:schemeClr>
                </a:solidFill>
                <a:latin typeface="Estrangelo Edessa" panose="03080600000000000000" pitchFamily="66" charset="0"/>
                <a:cs typeface="Estrangelo Edessa" panose="03080600000000000000" pitchFamily="66" charset="0"/>
              </a:rPr>
              <a:t>Sleep duration, bedtime, wake-up time, academic workload, and lifestyle habits.</a:t>
            </a:r>
          </a:p>
          <a:p>
            <a:endParaRPr lang="en-US" sz="2400" i="1" dirty="0">
              <a:solidFill>
                <a:schemeClr val="bg1">
                  <a:lumMod val="95000"/>
                </a:schemeClr>
              </a:solidFill>
              <a:latin typeface="Estrangelo Edessa" panose="03080600000000000000" pitchFamily="66" charset="0"/>
              <a:cs typeface="Estrangelo Edessa" panose="03080600000000000000" pitchFamily="66" charset="0"/>
            </a:endParaRPr>
          </a:p>
          <a:p>
            <a:pPr marL="342900" indent="-342900">
              <a:buFont typeface="Wingdings" panose="05000000000000000000" pitchFamily="2" charset="2"/>
              <a:buChar char="Ø"/>
            </a:pPr>
            <a:r>
              <a:rPr lang="en-US" sz="2400" b="1" dirty="0">
                <a:solidFill>
                  <a:schemeClr val="bg1">
                    <a:lumMod val="95000"/>
                  </a:schemeClr>
                </a:solidFill>
                <a:latin typeface="Estrangelo Edessa" panose="03080600000000000000" pitchFamily="66" charset="0"/>
                <a:cs typeface="Estrangelo Edessa" panose="03080600000000000000" pitchFamily="66" charset="0"/>
              </a:rPr>
              <a:t>Shape: </a:t>
            </a:r>
          </a:p>
        </p:txBody>
      </p:sp>
      <p:pic>
        <p:nvPicPr>
          <p:cNvPr id="4" name="Picture 3">
            <a:extLst>
              <a:ext uri="{FF2B5EF4-FFF2-40B4-BE49-F238E27FC236}">
                <a16:creationId xmlns:a16="http://schemas.microsoft.com/office/drawing/2014/main" id="{C6F6E1A4-380B-4E0F-946C-38964679D85C}"/>
              </a:ext>
            </a:extLst>
          </p:cNvPr>
          <p:cNvPicPr>
            <a:picLocks noChangeAspect="1"/>
          </p:cNvPicPr>
          <p:nvPr/>
        </p:nvPicPr>
        <p:blipFill>
          <a:blip r:embed="rId2">
            <a:duotone>
              <a:prstClr val="black"/>
              <a:srgbClr val="5B9BD5">
                <a:tint val="45000"/>
                <a:satMod val="400000"/>
              </a:srgbClr>
            </a:duotone>
            <a:extLst>
              <a:ext uri="{BEBA8EAE-BF5A-486C-A8C5-ECC9F3942E4B}">
                <a14:imgProps xmlns:a14="http://schemas.microsoft.com/office/drawing/2010/main">
                  <a14:imgLayer r:embed="rId3">
                    <a14:imgEffect>
                      <a14:artisticGlowDiffused/>
                    </a14:imgEffect>
                    <a14:imgEffect>
                      <a14:sharpenSoften amount="25000"/>
                    </a14:imgEffect>
                  </a14:imgLayer>
                </a14:imgProps>
              </a:ext>
            </a:extLst>
          </a:blip>
          <a:stretch>
            <a:fillRect/>
          </a:stretch>
        </p:blipFill>
        <p:spPr>
          <a:xfrm>
            <a:off x="439782" y="4416916"/>
            <a:ext cx="10336067" cy="1514686"/>
          </a:xfrm>
          <a:prstGeom prst="rect">
            <a:avLst/>
          </a:prstGeom>
          <a:ln w="28575">
            <a:solidFill>
              <a:schemeClr val="accent3">
                <a:lumMod val="20000"/>
                <a:lumOff val="80000"/>
              </a:schemeClr>
            </a:solid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F6B39540-4861-4B66-A879-7BEE5D268355}"/>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artisticGlowDiffused/>
                    </a14:imgEffect>
                    <a14:imgEffect>
                      <a14:sharpenSoften amount="25000"/>
                    </a14:imgEffect>
                  </a14:imgLayer>
                </a14:imgProps>
              </a:ext>
            </a:extLst>
          </a:blip>
          <a:stretch>
            <a:fillRect/>
          </a:stretch>
        </p:blipFill>
        <p:spPr>
          <a:xfrm>
            <a:off x="439782" y="7159175"/>
            <a:ext cx="10336066" cy="2810267"/>
          </a:xfrm>
          <a:prstGeom prst="rect">
            <a:avLst/>
          </a:prstGeom>
          <a:ln w="28575">
            <a:solidFill>
              <a:schemeClr val="accent3">
                <a:lumMod val="20000"/>
                <a:lumOff val="80000"/>
              </a:schemeClr>
            </a:solidFill>
          </a:ln>
        </p:spPr>
      </p:pic>
    </p:spTree>
    <p:extLst>
      <p:ext uri="{BB962C8B-B14F-4D97-AF65-F5344CB8AC3E}">
        <p14:creationId xmlns:p14="http://schemas.microsoft.com/office/powerpoint/2010/main" val="409336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250"/>
                                        <p:tgtEl>
                                          <p:spTgt spid="7">
                                            <p:txEl>
                                              <p:pRg st="1" end="1"/>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250"/>
                                        <p:tgtEl>
                                          <p:spTgt spid="7">
                                            <p:txEl>
                                              <p:pRg st="2" end="2"/>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250"/>
                                        <p:tgtEl>
                                          <p:spTgt spid="7">
                                            <p:txEl>
                                              <p:pRg st="3" end="3"/>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0180CF-EA81-408A-856E-9EE7152E2157}"/>
              </a:ext>
            </a:extLst>
          </p:cNvPr>
          <p:cNvSpPr txBox="1">
            <a:spLocks/>
          </p:cNvSpPr>
          <p:nvPr/>
        </p:nvSpPr>
        <p:spPr>
          <a:xfrm>
            <a:off x="198482" y="635000"/>
            <a:ext cx="6801609" cy="7312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lumMod val="85000"/>
                  </a:schemeClr>
                </a:solidFill>
                <a:latin typeface="Adobe Gothic Std B" panose="020B0800000000000000" pitchFamily="34" charset="-128"/>
                <a:ea typeface="Adobe Gothic Std B" panose="020B0800000000000000" pitchFamily="34" charset="-128"/>
              </a:rPr>
              <a:t>Tools and Data Info</a:t>
            </a:r>
          </a:p>
        </p:txBody>
      </p:sp>
      <p:pic>
        <p:nvPicPr>
          <p:cNvPr id="4" name="Picture 3">
            <a:extLst>
              <a:ext uri="{FF2B5EF4-FFF2-40B4-BE49-F238E27FC236}">
                <a16:creationId xmlns:a16="http://schemas.microsoft.com/office/drawing/2014/main" id="{C6F6E1A4-380B-4E0F-946C-38964679D85C}"/>
              </a:ext>
            </a:extLst>
          </p:cNvPr>
          <p:cNvPicPr>
            <a:picLocks noChangeAspect="1"/>
          </p:cNvPicPr>
          <p:nvPr/>
        </p:nvPicPr>
        <p:blipFill>
          <a:blip r:embed="rId2">
            <a:duotone>
              <a:prstClr val="black"/>
              <a:srgbClr val="5B9BD5">
                <a:tint val="45000"/>
                <a:satMod val="400000"/>
              </a:srgbClr>
            </a:duotone>
            <a:extLst>
              <a:ext uri="{BEBA8EAE-BF5A-486C-A8C5-ECC9F3942E4B}">
                <a14:imgProps xmlns:a14="http://schemas.microsoft.com/office/drawing/2010/main">
                  <a14:imgLayer r:embed="rId3">
                    <a14:imgEffect>
                      <a14:artisticGlowDiffused/>
                    </a14:imgEffect>
                    <a14:imgEffect>
                      <a14:sharpenSoften amount="25000"/>
                    </a14:imgEffect>
                  </a14:imgLayer>
                </a14:imgProps>
              </a:ext>
            </a:extLst>
          </a:blip>
          <a:stretch>
            <a:fillRect/>
          </a:stretch>
        </p:blipFill>
        <p:spPr>
          <a:xfrm>
            <a:off x="439782" y="1543087"/>
            <a:ext cx="10336067" cy="1514686"/>
          </a:xfrm>
          <a:prstGeom prst="rect">
            <a:avLst/>
          </a:prstGeom>
          <a:ln w="28575">
            <a:solidFill>
              <a:schemeClr val="accent3">
                <a:lumMod val="20000"/>
                <a:lumOff val="80000"/>
              </a:schemeClr>
            </a:solid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BD0DE6E7-8E7F-4DB9-B475-B6052486F8C0}"/>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artisticGlowDiffused/>
                    </a14:imgEffect>
                    <a14:imgEffect>
                      <a14:sharpenSoften amount="25000"/>
                    </a14:imgEffect>
                  </a14:imgLayer>
                </a14:imgProps>
              </a:ext>
            </a:extLst>
          </a:blip>
          <a:stretch>
            <a:fillRect/>
          </a:stretch>
        </p:blipFill>
        <p:spPr>
          <a:xfrm>
            <a:off x="439782" y="3429000"/>
            <a:ext cx="10336066" cy="2810267"/>
          </a:xfrm>
          <a:prstGeom prst="rect">
            <a:avLst/>
          </a:prstGeom>
          <a:ln w="28575">
            <a:solidFill>
              <a:schemeClr val="accent3">
                <a:lumMod val="20000"/>
                <a:lumOff val="80000"/>
              </a:schemeClr>
            </a:solidFill>
          </a:ln>
        </p:spPr>
      </p:pic>
      <p:pic>
        <p:nvPicPr>
          <p:cNvPr id="9" name="Picture 8">
            <a:extLst>
              <a:ext uri="{FF2B5EF4-FFF2-40B4-BE49-F238E27FC236}">
                <a16:creationId xmlns:a16="http://schemas.microsoft.com/office/drawing/2014/main" id="{5949043C-D6D3-46AA-B2B5-462760D1426D}"/>
              </a:ext>
            </a:extLst>
          </p:cNvPr>
          <p:cNvPicPr>
            <a:picLocks noChangeAspect="1"/>
          </p:cNvPicPr>
          <p:nvPr/>
        </p:nvPicPr>
        <p:blipFill>
          <a:blip r:embed="rId6">
            <a:duotone>
              <a:prstClr val="black"/>
              <a:schemeClr val="accent5">
                <a:tint val="45000"/>
                <a:satMod val="400000"/>
              </a:schemeClr>
            </a:duotone>
            <a:extLst>
              <a:ext uri="{BEBA8EAE-BF5A-486C-A8C5-ECC9F3942E4B}">
                <a14:imgProps xmlns:a14="http://schemas.microsoft.com/office/drawing/2010/main">
                  <a14:imgLayer r:embed="rId7">
                    <a14:imgEffect>
                      <a14:artisticGlowDiffused/>
                    </a14:imgEffect>
                    <a14:imgEffect>
                      <a14:sharpenSoften amount="25000"/>
                    </a14:imgEffect>
                  </a14:imgLayer>
                </a14:imgProps>
              </a:ext>
            </a:extLst>
          </a:blip>
          <a:stretch>
            <a:fillRect/>
          </a:stretch>
        </p:blipFill>
        <p:spPr>
          <a:xfrm>
            <a:off x="439782" y="6924943"/>
            <a:ext cx="10336066" cy="1333686"/>
          </a:xfrm>
          <a:prstGeom prst="rect">
            <a:avLst/>
          </a:prstGeom>
          <a:ln w="28575">
            <a:solidFill>
              <a:schemeClr val="accent3">
                <a:lumMod val="20000"/>
                <a:lumOff val="80000"/>
              </a:schemeClr>
            </a:solidFill>
          </a:ln>
        </p:spPr>
      </p:pic>
    </p:spTree>
    <p:extLst>
      <p:ext uri="{BB962C8B-B14F-4D97-AF65-F5344CB8AC3E}">
        <p14:creationId xmlns:p14="http://schemas.microsoft.com/office/powerpoint/2010/main" val="4271230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0180CF-EA81-408A-856E-9EE7152E2157}"/>
              </a:ext>
            </a:extLst>
          </p:cNvPr>
          <p:cNvSpPr txBox="1">
            <a:spLocks/>
          </p:cNvSpPr>
          <p:nvPr/>
        </p:nvSpPr>
        <p:spPr>
          <a:xfrm>
            <a:off x="198482" y="635000"/>
            <a:ext cx="6801609" cy="7312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lumMod val="85000"/>
                  </a:schemeClr>
                </a:solidFill>
                <a:latin typeface="Adobe Gothic Std B" panose="020B0800000000000000" pitchFamily="34" charset="-128"/>
                <a:ea typeface="Adobe Gothic Std B" panose="020B0800000000000000" pitchFamily="34" charset="-128"/>
              </a:rPr>
              <a:t>Tools and Data Info</a:t>
            </a:r>
          </a:p>
        </p:txBody>
      </p:sp>
      <p:pic>
        <p:nvPicPr>
          <p:cNvPr id="4" name="Picture 3">
            <a:extLst>
              <a:ext uri="{FF2B5EF4-FFF2-40B4-BE49-F238E27FC236}">
                <a16:creationId xmlns:a16="http://schemas.microsoft.com/office/drawing/2014/main" id="{C6F6E1A4-380B-4E0F-946C-38964679D85C}"/>
              </a:ext>
            </a:extLst>
          </p:cNvPr>
          <p:cNvPicPr>
            <a:picLocks noChangeAspect="1"/>
          </p:cNvPicPr>
          <p:nvPr/>
        </p:nvPicPr>
        <p:blipFill>
          <a:blip r:embed="rId2">
            <a:duotone>
              <a:prstClr val="black"/>
              <a:srgbClr val="5B9BD5">
                <a:tint val="45000"/>
                <a:satMod val="400000"/>
              </a:srgbClr>
            </a:duotone>
            <a:extLst>
              <a:ext uri="{BEBA8EAE-BF5A-486C-A8C5-ECC9F3942E4B}">
                <a14:imgProps xmlns:a14="http://schemas.microsoft.com/office/drawing/2010/main">
                  <a14:imgLayer r:embed="rId3">
                    <a14:imgEffect>
                      <a14:artisticGlowDiffused/>
                    </a14:imgEffect>
                    <a14:imgEffect>
                      <a14:sharpenSoften amount="25000"/>
                    </a14:imgEffect>
                  </a14:imgLayer>
                </a14:imgProps>
              </a:ext>
            </a:extLst>
          </a:blip>
          <a:stretch>
            <a:fillRect/>
          </a:stretch>
        </p:blipFill>
        <p:spPr>
          <a:xfrm>
            <a:off x="-10678170" y="1543087"/>
            <a:ext cx="10336067" cy="1514686"/>
          </a:xfrm>
          <a:prstGeom prst="rect">
            <a:avLst/>
          </a:prstGeom>
          <a:ln w="28575">
            <a:solidFill>
              <a:schemeClr val="accent3">
                <a:lumMod val="20000"/>
                <a:lumOff val="80000"/>
              </a:schemeClr>
            </a:solid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BD0DE6E7-8E7F-4DB9-B475-B6052486F8C0}"/>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artisticGlowDiffused/>
                    </a14:imgEffect>
                    <a14:imgEffect>
                      <a14:sharpenSoften amount="25000"/>
                    </a14:imgEffect>
                  </a14:imgLayer>
                </a14:imgProps>
              </a:ext>
            </a:extLst>
          </a:blip>
          <a:stretch>
            <a:fillRect/>
          </a:stretch>
        </p:blipFill>
        <p:spPr>
          <a:xfrm>
            <a:off x="439782" y="1542141"/>
            <a:ext cx="10336066" cy="2810267"/>
          </a:xfrm>
          <a:prstGeom prst="rect">
            <a:avLst/>
          </a:prstGeom>
          <a:ln w="28575">
            <a:solidFill>
              <a:schemeClr val="accent3">
                <a:lumMod val="20000"/>
                <a:lumOff val="80000"/>
              </a:schemeClr>
            </a:solidFill>
          </a:ln>
        </p:spPr>
      </p:pic>
      <p:pic>
        <p:nvPicPr>
          <p:cNvPr id="7" name="Picture 6">
            <a:extLst>
              <a:ext uri="{FF2B5EF4-FFF2-40B4-BE49-F238E27FC236}">
                <a16:creationId xmlns:a16="http://schemas.microsoft.com/office/drawing/2014/main" id="{AA32FFE1-EA09-4D94-9033-CDC22A204287}"/>
              </a:ext>
            </a:extLst>
          </p:cNvPr>
          <p:cNvPicPr>
            <a:picLocks noChangeAspect="1"/>
          </p:cNvPicPr>
          <p:nvPr/>
        </p:nvPicPr>
        <p:blipFill>
          <a:blip r:embed="rId6">
            <a:duotone>
              <a:prstClr val="black"/>
              <a:schemeClr val="accent5">
                <a:tint val="45000"/>
                <a:satMod val="400000"/>
              </a:schemeClr>
            </a:duotone>
            <a:extLst>
              <a:ext uri="{BEBA8EAE-BF5A-486C-A8C5-ECC9F3942E4B}">
                <a14:imgProps xmlns:a14="http://schemas.microsoft.com/office/drawing/2010/main">
                  <a14:imgLayer r:embed="rId7">
                    <a14:imgEffect>
                      <a14:artisticGlowDiffused/>
                    </a14:imgEffect>
                    <a14:imgEffect>
                      <a14:sharpenSoften amount="25000"/>
                    </a14:imgEffect>
                  </a14:imgLayer>
                </a14:imgProps>
              </a:ext>
            </a:extLst>
          </a:blip>
          <a:stretch>
            <a:fillRect/>
          </a:stretch>
        </p:blipFill>
        <p:spPr>
          <a:xfrm>
            <a:off x="439782" y="4834887"/>
            <a:ext cx="10336066" cy="1333686"/>
          </a:xfrm>
          <a:prstGeom prst="rect">
            <a:avLst/>
          </a:prstGeom>
          <a:ln w="28575">
            <a:solidFill>
              <a:schemeClr val="accent3">
                <a:lumMod val="20000"/>
                <a:lumOff val="80000"/>
              </a:schemeClr>
            </a:solidFill>
          </a:ln>
        </p:spPr>
      </p:pic>
      <p:pic>
        <p:nvPicPr>
          <p:cNvPr id="10" name="Picture 9">
            <a:extLst>
              <a:ext uri="{FF2B5EF4-FFF2-40B4-BE49-F238E27FC236}">
                <a16:creationId xmlns:a16="http://schemas.microsoft.com/office/drawing/2014/main" id="{D4173EA9-3C0D-4620-8104-43836C53235A}"/>
              </a:ext>
            </a:extLst>
          </p:cNvPr>
          <p:cNvPicPr>
            <a:picLocks noChangeAspect="1"/>
          </p:cNvPicPr>
          <p:nvPr/>
        </p:nvPicPr>
        <p:blipFill>
          <a:blip r:embed="rId8">
            <a:duotone>
              <a:prstClr val="black"/>
              <a:schemeClr val="accent5">
                <a:tint val="45000"/>
                <a:satMod val="400000"/>
              </a:schemeClr>
            </a:duotone>
            <a:extLst>
              <a:ext uri="{BEBA8EAE-BF5A-486C-A8C5-ECC9F3942E4B}">
                <a14:imgProps xmlns:a14="http://schemas.microsoft.com/office/drawing/2010/main">
                  <a14:imgLayer r:embed="rId9">
                    <a14:imgEffect>
                      <a14:artisticGlowDiffused/>
                    </a14:imgEffect>
                    <a14:imgEffect>
                      <a14:sharpenSoften amount="25000"/>
                    </a14:imgEffect>
                  </a14:imgLayer>
                </a14:imgProps>
              </a:ext>
            </a:extLst>
          </a:blip>
          <a:stretch>
            <a:fillRect/>
          </a:stretch>
        </p:blipFill>
        <p:spPr>
          <a:xfrm>
            <a:off x="439782" y="6908529"/>
            <a:ext cx="10336066" cy="3570787"/>
          </a:xfrm>
          <a:prstGeom prst="rect">
            <a:avLst/>
          </a:prstGeom>
          <a:ln w="28575">
            <a:solidFill>
              <a:schemeClr val="accent3">
                <a:lumMod val="20000"/>
                <a:lumOff val="80000"/>
              </a:schemeClr>
            </a:solidFill>
          </a:ln>
        </p:spPr>
      </p:pic>
    </p:spTree>
    <p:extLst>
      <p:ext uri="{BB962C8B-B14F-4D97-AF65-F5344CB8AC3E}">
        <p14:creationId xmlns:p14="http://schemas.microsoft.com/office/powerpoint/2010/main" val="3405052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0180CF-EA81-408A-856E-9EE7152E2157}"/>
              </a:ext>
            </a:extLst>
          </p:cNvPr>
          <p:cNvSpPr txBox="1">
            <a:spLocks/>
          </p:cNvSpPr>
          <p:nvPr/>
        </p:nvSpPr>
        <p:spPr>
          <a:xfrm>
            <a:off x="198482" y="635000"/>
            <a:ext cx="6801609" cy="7312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lumMod val="85000"/>
                  </a:schemeClr>
                </a:solidFill>
                <a:latin typeface="Adobe Gothic Std B" panose="020B0800000000000000" pitchFamily="34" charset="-128"/>
                <a:ea typeface="Adobe Gothic Std B" panose="020B0800000000000000" pitchFamily="34" charset="-128"/>
              </a:rPr>
              <a:t>Tools and Data Info</a:t>
            </a:r>
          </a:p>
        </p:txBody>
      </p:sp>
      <p:pic>
        <p:nvPicPr>
          <p:cNvPr id="3" name="Picture 2">
            <a:extLst>
              <a:ext uri="{FF2B5EF4-FFF2-40B4-BE49-F238E27FC236}">
                <a16:creationId xmlns:a16="http://schemas.microsoft.com/office/drawing/2014/main" id="{BD0DE6E7-8E7F-4DB9-B475-B6052486F8C0}"/>
              </a:ext>
            </a:extLst>
          </p:cNvPr>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GlowDiffused/>
                    </a14:imgEffect>
                    <a14:imgEffect>
                      <a14:sharpenSoften amount="25000"/>
                    </a14:imgEffect>
                  </a14:imgLayer>
                </a14:imgProps>
              </a:ext>
            </a:extLst>
          </a:blip>
          <a:stretch>
            <a:fillRect/>
          </a:stretch>
        </p:blipFill>
        <p:spPr>
          <a:xfrm>
            <a:off x="-10402398" y="1542141"/>
            <a:ext cx="10336066" cy="2810267"/>
          </a:xfrm>
          <a:prstGeom prst="rect">
            <a:avLst/>
          </a:prstGeom>
          <a:ln w="28575">
            <a:solidFill>
              <a:schemeClr val="accent3">
                <a:lumMod val="20000"/>
                <a:lumOff val="80000"/>
              </a:schemeClr>
            </a:solidFill>
          </a:ln>
        </p:spPr>
      </p:pic>
      <p:pic>
        <p:nvPicPr>
          <p:cNvPr id="7" name="Picture 6">
            <a:extLst>
              <a:ext uri="{FF2B5EF4-FFF2-40B4-BE49-F238E27FC236}">
                <a16:creationId xmlns:a16="http://schemas.microsoft.com/office/drawing/2014/main" id="{AA32FFE1-EA09-4D94-9033-CDC22A204287}"/>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artisticGlowDiffused/>
                    </a14:imgEffect>
                    <a14:imgEffect>
                      <a14:sharpenSoften amount="25000"/>
                    </a14:imgEffect>
                  </a14:imgLayer>
                </a14:imgProps>
              </a:ext>
            </a:extLst>
          </a:blip>
          <a:stretch>
            <a:fillRect/>
          </a:stretch>
        </p:blipFill>
        <p:spPr>
          <a:xfrm>
            <a:off x="439782" y="1525630"/>
            <a:ext cx="10336066" cy="1333686"/>
          </a:xfrm>
          <a:prstGeom prst="rect">
            <a:avLst/>
          </a:prstGeom>
          <a:ln w="28575">
            <a:solidFill>
              <a:schemeClr val="accent3">
                <a:lumMod val="20000"/>
                <a:lumOff val="80000"/>
              </a:schemeClr>
            </a:solidFill>
          </a:ln>
        </p:spPr>
      </p:pic>
      <p:pic>
        <p:nvPicPr>
          <p:cNvPr id="5" name="Picture 4">
            <a:extLst>
              <a:ext uri="{FF2B5EF4-FFF2-40B4-BE49-F238E27FC236}">
                <a16:creationId xmlns:a16="http://schemas.microsoft.com/office/drawing/2014/main" id="{4D9A1249-0A59-488B-A933-11FC185160F6}"/>
              </a:ext>
            </a:extLst>
          </p:cNvPr>
          <p:cNvPicPr>
            <a:picLocks noChangeAspect="1"/>
          </p:cNvPicPr>
          <p:nvPr/>
        </p:nvPicPr>
        <p:blipFill>
          <a:blip r:embed="rId6">
            <a:duotone>
              <a:prstClr val="black"/>
              <a:schemeClr val="accent5">
                <a:tint val="45000"/>
                <a:satMod val="400000"/>
              </a:schemeClr>
            </a:duotone>
            <a:extLst>
              <a:ext uri="{BEBA8EAE-BF5A-486C-A8C5-ECC9F3942E4B}">
                <a14:imgProps xmlns:a14="http://schemas.microsoft.com/office/drawing/2010/main">
                  <a14:imgLayer r:embed="rId7">
                    <a14:imgEffect>
                      <a14:artisticGlowDiffused/>
                    </a14:imgEffect>
                    <a14:imgEffect>
                      <a14:sharpenSoften amount="25000"/>
                    </a14:imgEffect>
                  </a14:imgLayer>
                </a14:imgProps>
              </a:ext>
            </a:extLst>
          </a:blip>
          <a:stretch>
            <a:fillRect/>
          </a:stretch>
        </p:blipFill>
        <p:spPr>
          <a:xfrm>
            <a:off x="439782" y="3062241"/>
            <a:ext cx="10336066" cy="3570787"/>
          </a:xfrm>
          <a:prstGeom prst="rect">
            <a:avLst/>
          </a:prstGeom>
          <a:ln w="28575">
            <a:solidFill>
              <a:schemeClr val="accent3">
                <a:lumMod val="20000"/>
                <a:lumOff val="80000"/>
              </a:schemeClr>
            </a:solidFill>
          </a:ln>
        </p:spPr>
      </p:pic>
    </p:spTree>
    <p:extLst>
      <p:ext uri="{BB962C8B-B14F-4D97-AF65-F5344CB8AC3E}">
        <p14:creationId xmlns:p14="http://schemas.microsoft.com/office/powerpoint/2010/main" val="1684293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0180CF-EA81-408A-856E-9EE7152E2157}"/>
              </a:ext>
            </a:extLst>
          </p:cNvPr>
          <p:cNvSpPr txBox="1">
            <a:spLocks/>
          </p:cNvSpPr>
          <p:nvPr/>
        </p:nvSpPr>
        <p:spPr>
          <a:xfrm>
            <a:off x="0" y="2928257"/>
            <a:ext cx="12191999" cy="100148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bg1">
                    <a:lumMod val="85000"/>
                  </a:schemeClr>
                </a:solidFill>
                <a:latin typeface="Adobe Gothic Std B" panose="020B0800000000000000" pitchFamily="34" charset="-128"/>
                <a:ea typeface="Adobe Gothic Std B" panose="020B0800000000000000" pitchFamily="34" charset="-128"/>
              </a:rPr>
              <a:t>VISUALIZATIONS OF THE DATASET</a:t>
            </a:r>
          </a:p>
        </p:txBody>
      </p:sp>
      <p:sp>
        <p:nvSpPr>
          <p:cNvPr id="8" name="Oval 7">
            <a:extLst>
              <a:ext uri="{FF2B5EF4-FFF2-40B4-BE49-F238E27FC236}">
                <a16:creationId xmlns:a16="http://schemas.microsoft.com/office/drawing/2014/main" id="{6918D09D-FF13-4C28-ADC6-57AD3EBC6B08}"/>
              </a:ext>
            </a:extLst>
          </p:cNvPr>
          <p:cNvSpPr/>
          <p:nvPr/>
        </p:nvSpPr>
        <p:spPr>
          <a:xfrm>
            <a:off x="624114" y="1103084"/>
            <a:ext cx="217714" cy="203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571C23D-FD1F-45F7-A663-1E6C1CF5992E}"/>
              </a:ext>
            </a:extLst>
          </p:cNvPr>
          <p:cNvSpPr/>
          <p:nvPr/>
        </p:nvSpPr>
        <p:spPr>
          <a:xfrm>
            <a:off x="3199653" y="1103084"/>
            <a:ext cx="217714" cy="203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9335628-9E46-4E63-B90E-FD5321CC6082}"/>
              </a:ext>
            </a:extLst>
          </p:cNvPr>
          <p:cNvSpPr/>
          <p:nvPr/>
        </p:nvSpPr>
        <p:spPr>
          <a:xfrm>
            <a:off x="5666335" y="1098794"/>
            <a:ext cx="217714" cy="203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B6AB932-8E23-473A-91DC-A694BC4C2E01}"/>
              </a:ext>
            </a:extLst>
          </p:cNvPr>
          <p:cNvSpPr/>
          <p:nvPr/>
        </p:nvSpPr>
        <p:spPr>
          <a:xfrm>
            <a:off x="8133017" y="1098794"/>
            <a:ext cx="217714" cy="203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E5BC7C0-D966-46AF-9829-089321AA9624}"/>
              </a:ext>
            </a:extLst>
          </p:cNvPr>
          <p:cNvSpPr/>
          <p:nvPr/>
        </p:nvSpPr>
        <p:spPr>
          <a:xfrm>
            <a:off x="10708556" y="1098794"/>
            <a:ext cx="217714" cy="203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29D76160-A8B2-46B4-B993-9DF116A23DBB}"/>
              </a:ext>
            </a:extLst>
          </p:cNvPr>
          <p:cNvCxnSpPr>
            <a:cxnSpLocks/>
          </p:cNvCxnSpPr>
          <p:nvPr/>
        </p:nvCxnSpPr>
        <p:spPr>
          <a:xfrm flipH="1" flipV="1">
            <a:off x="-607784" y="1201140"/>
            <a:ext cx="609598" cy="4290"/>
          </a:xfrm>
          <a:prstGeom prst="line">
            <a:avLst/>
          </a:prstGeom>
          <a:ln w="381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F8B5E3A1-FC5B-447D-90C2-FF489D5C61A9}"/>
              </a:ext>
            </a:extLst>
          </p:cNvPr>
          <p:cNvCxnSpPr>
            <a:cxnSpLocks/>
          </p:cNvCxnSpPr>
          <p:nvPr/>
        </p:nvCxnSpPr>
        <p:spPr>
          <a:xfrm>
            <a:off x="0" y="1204687"/>
            <a:ext cx="12468518"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76D5148A-7581-401A-BE38-BAD8F5C5CDAC}"/>
              </a:ext>
            </a:extLst>
          </p:cNvPr>
          <p:cNvSpPr/>
          <p:nvPr/>
        </p:nvSpPr>
        <p:spPr>
          <a:xfrm>
            <a:off x="12468518" y="1098794"/>
            <a:ext cx="217714" cy="203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6145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589</Words>
  <Application>Microsoft Office PowerPoint</Application>
  <PresentationFormat>Widescreen</PresentationFormat>
  <Paragraphs>62</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Adobe Gothic Std B</vt:lpstr>
      <vt:lpstr>Arial</vt:lpstr>
      <vt:lpstr>Arial Rounded MT Bold</vt:lpstr>
      <vt:lpstr>Calibri</vt:lpstr>
      <vt:lpstr>Calibri Light</vt:lpstr>
      <vt:lpstr>Estrangelo Edessa</vt:lpstr>
      <vt:lpstr>Wingdings</vt:lpstr>
      <vt:lpstr>Office Theme</vt:lpstr>
      <vt:lpstr>Analysis On University Students Sleeping Patterns</vt:lpstr>
      <vt:lpstr>Analysis On University Students Sleeping Patterns</vt:lpstr>
      <vt:lpstr>Analysis On University Students Sleeping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on University Students sleeping patterns</dc:title>
  <dc:creator>Japesh Pal</dc:creator>
  <cp:lastModifiedBy>Japesh Pal</cp:lastModifiedBy>
  <cp:revision>224</cp:revision>
  <dcterms:created xsi:type="dcterms:W3CDTF">2024-11-06T17:54:23Z</dcterms:created>
  <dcterms:modified xsi:type="dcterms:W3CDTF">2024-11-14T07:27:01Z</dcterms:modified>
</cp:coreProperties>
</file>